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72" r:id="rId2"/>
    <p:sldId id="273" r:id="rId3"/>
    <p:sldId id="256" r:id="rId4"/>
    <p:sldId id="258" r:id="rId5"/>
    <p:sldId id="259" r:id="rId6"/>
    <p:sldId id="260" r:id="rId7"/>
    <p:sldId id="261" r:id="rId8"/>
    <p:sldId id="262" r:id="rId9"/>
    <p:sldId id="263" r:id="rId10"/>
    <p:sldId id="264" r:id="rId11"/>
    <p:sldId id="265" r:id="rId12"/>
    <p:sldId id="266" r:id="rId13"/>
    <p:sldId id="267" r:id="rId14"/>
    <p:sldId id="257" r:id="rId15"/>
    <p:sldId id="268" r:id="rId16"/>
    <p:sldId id="269" r:id="rId17"/>
    <p:sldId id="270" r:id="rId18"/>
    <p:sldId id="271"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Roboto" panose="020B0604020202020204" charset="0"/>
      <p:regular r:id="rId25"/>
      <p:bold r:id="rId26"/>
      <p:italic r:id="rId27"/>
      <p:boldItalic r:id="rId28"/>
    </p:embeddedFont>
    <p:embeddedFont>
      <p:font typeface="Lato" panose="020B0604020202020204" charset="-94"/>
      <p:regular r:id="rId29"/>
      <p:bold r:id="rId30"/>
      <p:italic r:id="rId31"/>
      <p:boldItalic r:id="rId32"/>
    </p:embeddedFont>
    <p:embeddedFont>
      <p:font typeface="Raleway" panose="020B0604020202020204" charset="-94"/>
      <p:regular r:id="rId33"/>
      <p:bold r:id="rId34"/>
      <p:italic r:id="rId35"/>
      <p:boldItalic r:id="rId36"/>
    </p:embeddedFont>
    <p:embeddedFont>
      <p:font typeface="Open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367564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3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bbde1c9347_0_5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bbde1c934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38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bbde1c9347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bbde1c9347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73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931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bbde1c9347_0_70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bbde1c9347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26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814cf7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480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965474a9_3_3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27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9a0b07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255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20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6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965474a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29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5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88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32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43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bde1c9347_0_5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bbde1c934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1pPr>
            <a:lvl2pPr lvl="1"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Open Sans"/>
                <a:ea typeface="Open Sans"/>
                <a:cs typeface="Open Sans"/>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hyperlink" Target="https://livegrep.com/search/linux"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p:txBody>
          <a:bodyPr/>
          <a:lstStyle/>
          <a:p>
            <a:endParaRPr lang="tr-TR"/>
          </a:p>
        </p:txBody>
      </p:sp>
      <p:pic>
        <p:nvPicPr>
          <p:cNvPr id="5" name="Resim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9781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1"/>
          <p:cNvSpPr txBox="1">
            <a:spLocks noGrp="1"/>
          </p:cNvSpPr>
          <p:nvPr>
            <p:ph type="subTitle" idx="1"/>
          </p:nvPr>
        </p:nvSpPr>
        <p:spPr>
          <a:xfrm>
            <a:off x="265500" y="0"/>
            <a:ext cx="4045200" cy="5143500"/>
          </a:xfrm>
          <a:prstGeom prst="rect">
            <a:avLst/>
          </a:prstGeom>
        </p:spPr>
        <p:txBody>
          <a:bodyPr spcFirstLastPara="1" wrap="square" lIns="91425" tIns="91425" rIns="91425" bIns="91425" anchor="ctr" anchorCtr="0">
            <a:noAutofit/>
          </a:bodyPr>
          <a:lstStyle/>
          <a:p>
            <a:pPr marL="457200" lvl="0" indent="457200" algn="l" rtl="0">
              <a:lnSpc>
                <a:spcPct val="115000"/>
              </a:lnSpc>
              <a:spcBef>
                <a:spcPts val="0"/>
              </a:spcBef>
              <a:spcAft>
                <a:spcPts val="0"/>
              </a:spcAft>
              <a:buNone/>
            </a:pPr>
            <a:r>
              <a:rPr lang="tr" sz="3000" b="1">
                <a:solidFill>
                  <a:schemeClr val="dk1"/>
                </a:solidFill>
                <a:latin typeface="Open Sans"/>
                <a:ea typeface="Open Sans"/>
                <a:cs typeface="Open Sans"/>
                <a:sym typeface="Open Sans"/>
              </a:rPr>
              <a:t>chroot</a:t>
            </a:r>
            <a:endParaRPr sz="3000" b="1">
              <a:solidFill>
                <a:schemeClr val="dk1"/>
              </a:solidFill>
              <a:latin typeface="Open Sans"/>
              <a:ea typeface="Open Sans"/>
              <a:cs typeface="Open Sans"/>
              <a:sym typeface="Open Sans"/>
            </a:endParaRPr>
          </a:p>
          <a:p>
            <a:pPr marL="0" lvl="0" indent="0" algn="l" rtl="0">
              <a:lnSpc>
                <a:spcPct val="115000"/>
              </a:lnSpc>
              <a:spcBef>
                <a:spcPts val="1600"/>
              </a:spcBef>
              <a:spcAft>
                <a:spcPts val="0"/>
              </a:spcAft>
              <a:buNone/>
            </a:pPr>
            <a:r>
              <a:rPr lang="tr" sz="1800">
                <a:latin typeface="Open Sans"/>
                <a:ea typeface="Open Sans"/>
                <a:cs typeface="Open Sans"/>
                <a:sym typeface="Open Sans"/>
              </a:rPr>
              <a:t>D</a:t>
            </a:r>
            <a:r>
              <a:rPr lang="tr" sz="1400">
                <a:latin typeface="Open Sans"/>
                <a:ea typeface="Open Sans"/>
                <a:cs typeface="Open Sans"/>
                <a:sym typeface="Open Sans"/>
              </a:rPr>
              <a:t>izinlerin soyutlanma kurallarını ayarlamak için kullanılan kernel komutudur.</a:t>
            </a:r>
            <a:endParaRPr sz="1400">
              <a:latin typeface="Open Sans"/>
              <a:ea typeface="Open Sans"/>
              <a:cs typeface="Open Sans"/>
              <a:sym typeface="Open Sans"/>
            </a:endParaRPr>
          </a:p>
          <a:p>
            <a:pPr marL="0" lvl="0" indent="0" algn="l" rtl="0">
              <a:lnSpc>
                <a:spcPct val="115000"/>
              </a:lnSpc>
              <a:spcBef>
                <a:spcPts val="1600"/>
              </a:spcBef>
              <a:spcAft>
                <a:spcPts val="0"/>
              </a:spcAft>
              <a:buNone/>
            </a:pPr>
            <a:r>
              <a:rPr lang="tr" sz="1400">
                <a:latin typeface="Open Sans"/>
                <a:ea typeface="Open Sans"/>
                <a:cs typeface="Open Sans"/>
                <a:sym typeface="Open Sans"/>
              </a:rPr>
              <a:t>chroot, bir process’in root dizini ayarlıyor. Böylece belirtilen dizinden daha üst düğümdeki dizinlere erişim engellenmiş oluyor. </a:t>
            </a:r>
            <a:endParaRPr sz="1400">
              <a:latin typeface="Open Sans"/>
              <a:ea typeface="Open Sans"/>
              <a:cs typeface="Open Sans"/>
              <a:sym typeface="Open Sans"/>
            </a:endParaRPr>
          </a:p>
          <a:p>
            <a:pPr marL="0" lvl="0" indent="0" algn="l" rtl="0">
              <a:lnSpc>
                <a:spcPct val="115000"/>
              </a:lnSpc>
              <a:spcBef>
                <a:spcPts val="1600"/>
              </a:spcBef>
              <a:spcAft>
                <a:spcPts val="0"/>
              </a:spcAft>
              <a:buNone/>
            </a:pPr>
            <a:r>
              <a:rPr lang="tr" sz="1400">
                <a:latin typeface="Open Sans"/>
                <a:ea typeface="Open Sans"/>
                <a:cs typeface="Open Sans"/>
                <a:sym typeface="Open Sans"/>
              </a:rPr>
              <a:t>Örneğin; </a:t>
            </a:r>
            <a:endParaRPr sz="1400">
              <a:latin typeface="Open Sans"/>
              <a:ea typeface="Open Sans"/>
              <a:cs typeface="Open Sans"/>
              <a:sym typeface="Open Sans"/>
            </a:endParaRPr>
          </a:p>
          <a:p>
            <a:pPr marL="0" lvl="0" indent="0" algn="l" rtl="0">
              <a:lnSpc>
                <a:spcPct val="115000"/>
              </a:lnSpc>
              <a:spcBef>
                <a:spcPts val="1600"/>
              </a:spcBef>
              <a:spcAft>
                <a:spcPts val="0"/>
              </a:spcAft>
              <a:buNone/>
            </a:pPr>
            <a:r>
              <a:rPr lang="tr" sz="1400" b="1">
                <a:latin typeface="Open Sans"/>
                <a:ea typeface="Open Sans"/>
                <a:cs typeface="Open Sans"/>
                <a:sym typeface="Open Sans"/>
              </a:rPr>
              <a:t>chroot /foo/bar</a:t>
            </a:r>
            <a:r>
              <a:rPr lang="tr" sz="1400">
                <a:latin typeface="Open Sans"/>
                <a:ea typeface="Open Sans"/>
                <a:cs typeface="Open Sans"/>
                <a:sym typeface="Open Sans"/>
              </a:rPr>
              <a:t> yaptıktan sonra</a:t>
            </a:r>
            <a:endParaRPr sz="1400">
              <a:latin typeface="Open Sans"/>
              <a:ea typeface="Open Sans"/>
              <a:cs typeface="Open Sans"/>
              <a:sym typeface="Open Sans"/>
            </a:endParaRPr>
          </a:p>
          <a:p>
            <a:pPr marL="0" lvl="0" indent="0" algn="l" rtl="0">
              <a:lnSpc>
                <a:spcPct val="115000"/>
              </a:lnSpc>
              <a:spcBef>
                <a:spcPts val="1600"/>
              </a:spcBef>
              <a:spcAft>
                <a:spcPts val="0"/>
              </a:spcAft>
              <a:buNone/>
            </a:pPr>
            <a:r>
              <a:rPr lang="tr" sz="1400" b="1">
                <a:solidFill>
                  <a:srgbClr val="6D9EEB"/>
                </a:solidFill>
                <a:latin typeface="Open Sans"/>
                <a:ea typeface="Open Sans"/>
                <a:cs typeface="Open Sans"/>
                <a:sym typeface="Open Sans"/>
              </a:rPr>
              <a:t>mkdir /abc.txt</a:t>
            </a:r>
            <a:r>
              <a:rPr lang="tr" sz="1400">
                <a:latin typeface="Open Sans"/>
                <a:ea typeface="Open Sans"/>
                <a:cs typeface="Open Sans"/>
                <a:sym typeface="Open Sans"/>
              </a:rPr>
              <a:t>(open(/abc.txt))  komutunu çalıştırdığımızda </a:t>
            </a:r>
            <a:endParaRPr sz="1400">
              <a:latin typeface="Open Sans"/>
              <a:ea typeface="Open Sans"/>
              <a:cs typeface="Open Sans"/>
              <a:sym typeface="Open Sans"/>
            </a:endParaRPr>
          </a:p>
          <a:p>
            <a:pPr marL="0" lvl="0" indent="0" algn="l" rtl="0">
              <a:lnSpc>
                <a:spcPct val="115000"/>
              </a:lnSpc>
              <a:spcBef>
                <a:spcPts val="1600"/>
              </a:spcBef>
              <a:spcAft>
                <a:spcPts val="0"/>
              </a:spcAft>
              <a:buNone/>
            </a:pPr>
            <a:r>
              <a:rPr lang="tr" sz="1400">
                <a:latin typeface="Open Sans"/>
                <a:ea typeface="Open Sans"/>
                <a:cs typeface="Open Sans"/>
                <a:sym typeface="Open Sans"/>
              </a:rPr>
              <a:t>aslında </a:t>
            </a:r>
            <a:r>
              <a:rPr lang="tr" sz="1400">
                <a:solidFill>
                  <a:srgbClr val="93C47D"/>
                </a:solidFill>
                <a:latin typeface="Open Sans"/>
                <a:ea typeface="Open Sans"/>
                <a:cs typeface="Open Sans"/>
                <a:sym typeface="Open Sans"/>
              </a:rPr>
              <a:t>/foo/bar/abc.txt</a:t>
            </a:r>
            <a:r>
              <a:rPr lang="tr" sz="1400">
                <a:latin typeface="Open Sans"/>
                <a:ea typeface="Open Sans"/>
                <a:cs typeface="Open Sans"/>
                <a:sym typeface="Open Sans"/>
              </a:rPr>
              <a:t>’i açıyor. </a:t>
            </a:r>
            <a:endParaRPr sz="1400">
              <a:latin typeface="Open Sans"/>
              <a:ea typeface="Open Sans"/>
              <a:cs typeface="Open Sans"/>
              <a:sym typeface="Open Sans"/>
            </a:endParaRPr>
          </a:p>
          <a:p>
            <a:pPr marL="0" lvl="0" indent="0" algn="l" rtl="0">
              <a:lnSpc>
                <a:spcPct val="115000"/>
              </a:lnSpc>
              <a:spcBef>
                <a:spcPts val="1600"/>
              </a:spcBef>
              <a:spcAft>
                <a:spcPts val="1600"/>
              </a:spcAft>
              <a:buNone/>
            </a:pPr>
            <a:r>
              <a:rPr lang="tr" sz="1400">
                <a:latin typeface="Open Sans"/>
                <a:ea typeface="Open Sans"/>
                <a:cs typeface="Open Sans"/>
                <a:sym typeface="Open Sans"/>
              </a:rPr>
              <a:t>Fakat process bunu bilmiyor.</a:t>
            </a:r>
            <a:endParaRPr sz="1400">
              <a:latin typeface="Open Sans"/>
              <a:ea typeface="Open Sans"/>
              <a:cs typeface="Open Sans"/>
              <a:sym typeface="Open Sans"/>
            </a:endParaRPr>
          </a:p>
        </p:txBody>
      </p:sp>
      <p:sp>
        <p:nvSpPr>
          <p:cNvPr id="174" name="Google Shape;174;p21"/>
          <p:cNvSpPr txBox="1"/>
          <p:nvPr/>
        </p:nvSpPr>
        <p:spPr>
          <a:xfrm>
            <a:off x="4647475" y="564500"/>
            <a:ext cx="4496700" cy="117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tr" sz="3000" b="1">
                <a:solidFill>
                  <a:srgbClr val="FFFFFF"/>
                </a:solidFill>
                <a:latin typeface="Open Sans"/>
                <a:ea typeface="Open Sans"/>
                <a:cs typeface="Open Sans"/>
                <a:sym typeface="Open Sans"/>
              </a:rPr>
              <a:t>namespacing Teknolojileri</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22"/>
          <p:cNvSpPr txBox="1">
            <a:spLocks noGrp="1"/>
          </p:cNvSpPr>
          <p:nvPr>
            <p:ph type="subTitle" idx="1"/>
          </p:nvPr>
        </p:nvSpPr>
        <p:spPr>
          <a:xfrm>
            <a:off x="265500" y="0"/>
            <a:ext cx="4045200" cy="5143500"/>
          </a:xfrm>
          <a:prstGeom prst="rect">
            <a:avLst/>
          </a:prstGeom>
        </p:spPr>
        <p:txBody>
          <a:bodyPr spcFirstLastPara="1" wrap="square" lIns="91425" tIns="91425" rIns="91425" bIns="91425" anchor="ctr" anchorCtr="0">
            <a:noAutofit/>
          </a:bodyPr>
          <a:lstStyle/>
          <a:p>
            <a:pPr marL="457200" lvl="0" indent="457200" algn="l" rtl="0">
              <a:lnSpc>
                <a:spcPct val="115000"/>
              </a:lnSpc>
              <a:spcBef>
                <a:spcPts val="0"/>
              </a:spcBef>
              <a:spcAft>
                <a:spcPts val="0"/>
              </a:spcAft>
              <a:buNone/>
            </a:pPr>
            <a:r>
              <a:rPr lang="tr" sz="3000" b="1">
                <a:solidFill>
                  <a:schemeClr val="dk1"/>
                </a:solidFill>
                <a:latin typeface="Open Sans"/>
                <a:ea typeface="Open Sans"/>
                <a:cs typeface="Open Sans"/>
                <a:sym typeface="Open Sans"/>
              </a:rPr>
              <a:t>unshare</a:t>
            </a:r>
            <a:endParaRPr sz="3000" b="1">
              <a:solidFill>
                <a:schemeClr val="dk1"/>
              </a:solidFill>
              <a:latin typeface="Open Sans"/>
              <a:ea typeface="Open Sans"/>
              <a:cs typeface="Open Sans"/>
              <a:sym typeface="Open Sans"/>
            </a:endParaRPr>
          </a:p>
          <a:p>
            <a:pPr marL="0" lvl="0" indent="0" algn="l" rtl="0">
              <a:lnSpc>
                <a:spcPct val="115000"/>
              </a:lnSpc>
              <a:spcBef>
                <a:spcPts val="1600"/>
              </a:spcBef>
              <a:spcAft>
                <a:spcPts val="0"/>
              </a:spcAft>
              <a:buNone/>
            </a:pPr>
            <a:r>
              <a:rPr lang="tr" sz="1200">
                <a:latin typeface="Open Sans"/>
                <a:ea typeface="Open Sans"/>
                <a:cs typeface="Open Sans"/>
                <a:sym typeface="Open Sans"/>
              </a:rPr>
              <a:t>Bir process’in etrafındaki oluşumları görmesini ve kullanılmasını kısıtlayan/engelleyen teknolojidir.</a:t>
            </a:r>
            <a:endParaRPr sz="1200">
              <a:latin typeface="Open Sans"/>
              <a:ea typeface="Open Sans"/>
              <a:cs typeface="Open Sans"/>
              <a:sym typeface="Open Sans"/>
            </a:endParaRPr>
          </a:p>
          <a:p>
            <a:pPr marL="0" lvl="0" indent="0" algn="l" rtl="0">
              <a:lnSpc>
                <a:spcPct val="115000"/>
              </a:lnSpc>
              <a:spcBef>
                <a:spcPts val="1600"/>
              </a:spcBef>
              <a:spcAft>
                <a:spcPts val="0"/>
              </a:spcAft>
              <a:buNone/>
            </a:pPr>
            <a:r>
              <a:rPr lang="tr" sz="1200">
                <a:latin typeface="Open Sans"/>
                <a:ea typeface="Open Sans"/>
                <a:cs typeface="Open Sans"/>
                <a:sym typeface="Open Sans"/>
              </a:rPr>
              <a:t>Bir process normal şartlarda diğer process’leri görebiliyor. </a:t>
            </a:r>
            <a:endParaRPr sz="1200">
              <a:latin typeface="Open Sans"/>
              <a:ea typeface="Open Sans"/>
              <a:cs typeface="Open Sans"/>
              <a:sym typeface="Open Sans"/>
            </a:endParaRPr>
          </a:p>
          <a:p>
            <a:pPr marL="0" lvl="0" indent="0" algn="l" rtl="0">
              <a:lnSpc>
                <a:spcPct val="115000"/>
              </a:lnSpc>
              <a:spcBef>
                <a:spcPts val="1600"/>
              </a:spcBef>
              <a:spcAft>
                <a:spcPts val="0"/>
              </a:spcAft>
              <a:buNone/>
            </a:pPr>
            <a:r>
              <a:rPr lang="tr" sz="1200">
                <a:latin typeface="Open Sans"/>
                <a:ea typeface="Open Sans"/>
                <a:cs typeface="Open Sans"/>
                <a:sym typeface="Open Sans"/>
              </a:rPr>
              <a:t>Örneğin;</a:t>
            </a:r>
            <a:endParaRPr sz="1200">
              <a:latin typeface="Open Sans"/>
              <a:ea typeface="Open Sans"/>
              <a:cs typeface="Open Sans"/>
              <a:sym typeface="Open Sans"/>
            </a:endParaRPr>
          </a:p>
          <a:p>
            <a:pPr marL="0" lvl="0" indent="0" algn="l" rtl="0">
              <a:lnSpc>
                <a:spcPct val="115000"/>
              </a:lnSpc>
              <a:spcBef>
                <a:spcPts val="1600"/>
              </a:spcBef>
              <a:spcAft>
                <a:spcPts val="0"/>
              </a:spcAft>
              <a:buNone/>
            </a:pPr>
            <a:r>
              <a:rPr lang="tr" sz="1200">
                <a:latin typeface="Open Sans"/>
                <a:ea typeface="Open Sans"/>
                <a:cs typeface="Open Sans"/>
                <a:sym typeface="Open Sans"/>
              </a:rPr>
              <a:t>“processid” namespace’ini unshare ettiğimizde ilgili process diğerlerini görmüyor.</a:t>
            </a:r>
            <a:endParaRPr sz="1200">
              <a:latin typeface="Open Sans"/>
              <a:ea typeface="Open Sans"/>
              <a:cs typeface="Open Sans"/>
              <a:sym typeface="Open Sans"/>
            </a:endParaRPr>
          </a:p>
          <a:p>
            <a:pPr marL="0" lvl="0" indent="0" algn="l" rtl="0">
              <a:lnSpc>
                <a:spcPct val="115000"/>
              </a:lnSpc>
              <a:spcBef>
                <a:spcPts val="1600"/>
              </a:spcBef>
              <a:spcAft>
                <a:spcPts val="0"/>
              </a:spcAft>
              <a:buNone/>
            </a:pPr>
            <a:r>
              <a:rPr lang="tr" sz="1200">
                <a:latin typeface="Open Sans"/>
                <a:ea typeface="Open Sans"/>
                <a:cs typeface="Open Sans"/>
                <a:sym typeface="Open Sans"/>
              </a:rPr>
              <a:t>Aynı şekilde “network” namespace’ini unshare ettiğimizde ilgili process diğer processlerin network kullanımına ilişkin erişim sağlanamıyor. </a:t>
            </a:r>
            <a:endParaRPr sz="1200">
              <a:latin typeface="Open Sans"/>
              <a:ea typeface="Open Sans"/>
              <a:cs typeface="Open Sans"/>
              <a:sym typeface="Open Sans"/>
            </a:endParaRPr>
          </a:p>
          <a:p>
            <a:pPr marL="0" lvl="0" indent="0" algn="l" rtl="0">
              <a:lnSpc>
                <a:spcPct val="115000"/>
              </a:lnSpc>
              <a:spcBef>
                <a:spcPts val="1600"/>
              </a:spcBef>
              <a:spcAft>
                <a:spcPts val="0"/>
              </a:spcAft>
              <a:buNone/>
            </a:pPr>
            <a:endParaRPr sz="1200">
              <a:latin typeface="Open Sans"/>
              <a:ea typeface="Open Sans"/>
              <a:cs typeface="Open Sans"/>
              <a:sym typeface="Open Sans"/>
            </a:endParaRPr>
          </a:p>
          <a:p>
            <a:pPr marL="0" lvl="0" indent="0" algn="l" rtl="0">
              <a:lnSpc>
                <a:spcPct val="115000"/>
              </a:lnSpc>
              <a:spcBef>
                <a:spcPts val="1600"/>
              </a:spcBef>
              <a:spcAft>
                <a:spcPts val="1600"/>
              </a:spcAft>
              <a:buNone/>
            </a:pPr>
            <a:r>
              <a:rPr lang="tr" sz="1200">
                <a:latin typeface="Open Sans"/>
                <a:ea typeface="Open Sans"/>
                <a:cs typeface="Open Sans"/>
                <a:sym typeface="Open Sans"/>
              </a:rPr>
              <a:t>Unshare’in kullanım kılavuzuna bakmak için linux terminal ekranında </a:t>
            </a:r>
            <a:r>
              <a:rPr lang="tr" sz="1200" b="1">
                <a:latin typeface="Open Sans"/>
                <a:ea typeface="Open Sans"/>
                <a:cs typeface="Open Sans"/>
                <a:sym typeface="Open Sans"/>
              </a:rPr>
              <a:t>“man unshare”</a:t>
            </a:r>
            <a:r>
              <a:rPr lang="tr" sz="1200">
                <a:latin typeface="Open Sans"/>
                <a:ea typeface="Open Sans"/>
                <a:cs typeface="Open Sans"/>
                <a:sym typeface="Open Sans"/>
              </a:rPr>
              <a:t> yazılabilir. Kullanım kılavuzunda hangi namespace’ler olduğu görülebilir.</a:t>
            </a:r>
            <a:endParaRPr sz="1200">
              <a:latin typeface="Open Sans"/>
              <a:ea typeface="Open Sans"/>
              <a:cs typeface="Open Sans"/>
              <a:sym typeface="Open Sans"/>
            </a:endParaRPr>
          </a:p>
        </p:txBody>
      </p:sp>
      <p:sp>
        <p:nvSpPr>
          <p:cNvPr id="180" name="Google Shape;180;p22"/>
          <p:cNvSpPr txBox="1"/>
          <p:nvPr/>
        </p:nvSpPr>
        <p:spPr>
          <a:xfrm>
            <a:off x="4647475" y="564500"/>
            <a:ext cx="4496700" cy="117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tr" sz="3000" b="1">
                <a:solidFill>
                  <a:srgbClr val="FFFFFF"/>
                </a:solidFill>
                <a:latin typeface="Open Sans"/>
                <a:ea typeface="Open Sans"/>
                <a:cs typeface="Open Sans"/>
                <a:sym typeface="Open Sans"/>
              </a:rPr>
              <a:t>namespacing Teknolojileri</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3"/>
          <p:cNvSpPr txBox="1">
            <a:spLocks noGrp="1"/>
          </p:cNvSpPr>
          <p:nvPr>
            <p:ph type="body" idx="1"/>
          </p:nvPr>
        </p:nvSpPr>
        <p:spPr>
          <a:xfrm>
            <a:off x="267100" y="142200"/>
            <a:ext cx="8653800" cy="48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sz="3000" b="1">
                <a:solidFill>
                  <a:schemeClr val="dk1"/>
                </a:solidFill>
                <a:latin typeface="Open Sans"/>
                <a:ea typeface="Open Sans"/>
                <a:cs typeface="Open Sans"/>
                <a:sym typeface="Open Sans"/>
              </a:rPr>
              <a:t>Kaynak Kontrol Teknolojileri</a:t>
            </a:r>
            <a:endParaRPr sz="18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Normal durumda bir process çalıştırdığımızda onun ne kadar kaynak kullanacağına karar veremiyoruz. Bu noktada cgroups komutu devreye giriyor.</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b="1">
                <a:solidFill>
                  <a:schemeClr val="dk1"/>
                </a:solidFill>
                <a:latin typeface="Open Sans"/>
                <a:ea typeface="Open Sans"/>
                <a:cs typeface="Open Sans"/>
                <a:sym typeface="Open Sans"/>
              </a:rPr>
              <a:t>cgroups</a:t>
            </a:r>
            <a:endParaRPr sz="1400" b="1">
              <a:solidFill>
                <a:schemeClr val="dk1"/>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Process’in ne kadar kaynak kullandığını kısıtlamaya yarayan komuttur. </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Disk, Ram, CPU vb. kullanımları kısıtlanabilir. </a:t>
            </a:r>
            <a:endParaRPr sz="1400">
              <a:solidFill>
                <a:srgbClr val="000000"/>
              </a:solidFill>
              <a:latin typeface="Open Sans"/>
              <a:ea typeface="Open Sans"/>
              <a:cs typeface="Open Sans"/>
              <a:sym typeface="Open Sans"/>
            </a:endParaRPr>
          </a:p>
          <a:p>
            <a:pPr marL="0" lvl="0" indent="0" algn="l" rtl="0">
              <a:spcBef>
                <a:spcPts val="1600"/>
              </a:spcBef>
              <a:spcAft>
                <a:spcPts val="1600"/>
              </a:spcAft>
              <a:buNone/>
            </a:pPr>
            <a:r>
              <a:rPr lang="tr" sz="1400">
                <a:solidFill>
                  <a:srgbClr val="000000"/>
                </a:solidFill>
                <a:latin typeface="Open Sans"/>
                <a:ea typeface="Open Sans"/>
                <a:cs typeface="Open Sans"/>
                <a:sym typeface="Open Sans"/>
              </a:rPr>
              <a:t>cgroups’ kullanım kılavuzuna bakmak için linux terminal ekranında “</a:t>
            </a:r>
            <a:r>
              <a:rPr lang="tr" sz="1400" b="1">
                <a:solidFill>
                  <a:srgbClr val="000000"/>
                </a:solidFill>
                <a:latin typeface="Open Sans"/>
                <a:ea typeface="Open Sans"/>
                <a:cs typeface="Open Sans"/>
                <a:sym typeface="Open Sans"/>
              </a:rPr>
              <a:t>man unshare</a:t>
            </a:r>
            <a:r>
              <a:rPr lang="tr" sz="1400">
                <a:solidFill>
                  <a:srgbClr val="000000"/>
                </a:solidFill>
                <a:latin typeface="Open Sans"/>
                <a:ea typeface="Open Sans"/>
                <a:cs typeface="Open Sans"/>
                <a:sym typeface="Open Sans"/>
              </a:rPr>
              <a:t>” yazılabilir. Kullanım kılavuzunda hangi kaynakların kısıtlanabileceği görülebilir.</a:t>
            </a:r>
            <a:endParaRPr sz="140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54500" y="-49850"/>
            <a:ext cx="9026700" cy="28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4200"/>
              <a:t>            Container Runtime</a:t>
            </a:r>
            <a:br>
              <a:rPr lang="tr" sz="4200"/>
            </a:br>
            <a:r>
              <a:rPr lang="tr" sz="1400"/>
              <a:t>Kernelde bulunan container özelliğini sağlayan özellikleri/teknolojileri kullanarak bir container ortamı kurmak karmaşık olabiliyor. Çünkü herşey kernel sistem çağrıları ile yapılıyor.</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tr" sz="1400"/>
              <a:t>Bu noktada Container Runtime teknolojileri bu sistem çağrılarını kendileri düzenleyerek bize daha anlaşılabilir bir yapı sunuyor.</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tr" sz="1400"/>
              <a:t>Docker bu noktada ortaya çıkarak bu özellikleri birleştiren ilk yapıdır. Ondan dolayı Docker, container ismiyle genelde beraber anılıyor. Ancak Docker, bir container yapısı değildir. Docker, container yapıları oluşturmaya ve yönetmeye yarayan bir komut aracıdır.</a:t>
            </a:r>
            <a:endParaRPr sz="1400"/>
          </a:p>
        </p:txBody>
      </p:sp>
      <p:grpSp>
        <p:nvGrpSpPr>
          <p:cNvPr id="191" name="Google Shape;191;p24"/>
          <p:cNvGrpSpPr/>
          <p:nvPr/>
        </p:nvGrpSpPr>
        <p:grpSpPr>
          <a:xfrm>
            <a:off x="2432813" y="3341725"/>
            <a:ext cx="1944600" cy="1569600"/>
            <a:chOff x="3071457" y="2013875"/>
            <a:chExt cx="1944600" cy="1569600"/>
          </a:xfrm>
        </p:grpSpPr>
        <p:sp>
          <p:nvSpPr>
            <p:cNvPr id="192" name="Google Shape;192;p24"/>
            <p:cNvSpPr/>
            <p:nvPr/>
          </p:nvSpPr>
          <p:spPr>
            <a:xfrm rot="10800000" flipH="1">
              <a:off x="3071457" y="2013875"/>
              <a:ext cx="1944600" cy="1569600"/>
            </a:xfrm>
            <a:prstGeom prst="round2DiagRect">
              <a:avLst>
                <a:gd name="adj1" fmla="val 0"/>
                <a:gd name="adj2" fmla="val 17764"/>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100" b="1">
                  <a:solidFill>
                    <a:srgbClr val="FFFFFF"/>
                  </a:solidFill>
                  <a:latin typeface="Roboto"/>
                  <a:ea typeface="Roboto"/>
                  <a:cs typeface="Roboto"/>
                  <a:sym typeface="Roboto"/>
                </a:rPr>
                <a:t>Container Runtime</a:t>
              </a:r>
              <a:endParaRPr sz="1100" b="1">
                <a:solidFill>
                  <a:srgbClr val="FFFFFF"/>
                </a:solidFill>
                <a:latin typeface="Roboto"/>
                <a:ea typeface="Roboto"/>
                <a:cs typeface="Roboto"/>
                <a:sym typeface="Roboto"/>
              </a:endParaRPr>
            </a:p>
          </p:txBody>
        </p:sp>
        <p:sp>
          <p:nvSpPr>
            <p:cNvPr id="194" name="Google Shape;194;p24"/>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800" b="1">
                  <a:solidFill>
                    <a:srgbClr val="FFFFFF"/>
                  </a:solidFill>
                  <a:latin typeface="Roboto"/>
                  <a:ea typeface="Roboto"/>
                  <a:cs typeface="Roboto"/>
                  <a:sym typeface="Roboto"/>
                </a:rPr>
                <a:t>Containerd</a:t>
              </a:r>
              <a:r>
                <a:rPr lang="tr" sz="800">
                  <a:solidFill>
                    <a:srgbClr val="FFFFFF"/>
                  </a:solidFill>
                  <a:latin typeface="Roboto"/>
                  <a:ea typeface="Roboto"/>
                  <a:cs typeface="Roboto"/>
                  <a:sym typeface="Roboto"/>
                </a:rPr>
                <a:t>, </a:t>
              </a:r>
              <a:r>
                <a:rPr lang="tr" sz="800" b="1">
                  <a:solidFill>
                    <a:srgbClr val="FFFFFF"/>
                  </a:solidFill>
                  <a:latin typeface="Roboto"/>
                  <a:ea typeface="Roboto"/>
                  <a:cs typeface="Roboto"/>
                  <a:sym typeface="Roboto"/>
                </a:rPr>
                <a:t>Docker </a:t>
              </a:r>
              <a:r>
                <a:rPr lang="tr" sz="800">
                  <a:solidFill>
                    <a:srgbClr val="FFFFFF"/>
                  </a:solidFill>
                  <a:latin typeface="Roboto"/>
                  <a:ea typeface="Roboto"/>
                  <a:cs typeface="Roboto"/>
                  <a:sym typeface="Roboto"/>
                </a:rPr>
                <a:t>vb. yapılar istekleri uygun sistem çağrılarına dönüştürür. </a:t>
              </a:r>
              <a:endParaRPr sz="1100">
                <a:solidFill>
                  <a:srgbClr val="FFFFFF"/>
                </a:solidFill>
                <a:latin typeface="Roboto"/>
                <a:ea typeface="Roboto"/>
                <a:cs typeface="Roboto"/>
                <a:sym typeface="Roboto"/>
              </a:endParaRPr>
            </a:p>
          </p:txBody>
        </p:sp>
      </p:grpSp>
      <p:grpSp>
        <p:nvGrpSpPr>
          <p:cNvPr id="195" name="Google Shape;195;p24"/>
          <p:cNvGrpSpPr/>
          <p:nvPr/>
        </p:nvGrpSpPr>
        <p:grpSpPr>
          <a:xfrm>
            <a:off x="490600" y="3341725"/>
            <a:ext cx="1944600" cy="1569600"/>
            <a:chOff x="1126863" y="2013875"/>
            <a:chExt cx="1944600" cy="1569600"/>
          </a:xfrm>
        </p:grpSpPr>
        <p:sp>
          <p:nvSpPr>
            <p:cNvPr id="196" name="Google Shape;196;p24"/>
            <p:cNvSpPr/>
            <p:nvPr/>
          </p:nvSpPr>
          <p:spPr>
            <a:xfrm>
              <a:off x="1126863" y="2013875"/>
              <a:ext cx="1944600" cy="1569600"/>
            </a:xfrm>
            <a:prstGeom prst="round2DiagRect">
              <a:avLst>
                <a:gd name="adj1" fmla="val 0"/>
                <a:gd name="adj2" fmla="val 17764"/>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txBox="1"/>
            <p:nvPr/>
          </p:nvSpPr>
          <p:spPr>
            <a:xfrm>
              <a:off x="1307813" y="2256375"/>
              <a:ext cx="14955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100" b="1">
                  <a:solidFill>
                    <a:srgbClr val="FFFFFF"/>
                  </a:solidFill>
                  <a:latin typeface="Roboto"/>
                  <a:ea typeface="Roboto"/>
                  <a:cs typeface="Roboto"/>
                  <a:sym typeface="Roboto"/>
                </a:rPr>
                <a:t>Geliştirici</a:t>
              </a:r>
              <a:endParaRPr sz="1100">
                <a:solidFill>
                  <a:srgbClr val="FFFFFF"/>
                </a:solidFill>
                <a:latin typeface="Roboto"/>
                <a:ea typeface="Roboto"/>
                <a:cs typeface="Roboto"/>
                <a:sym typeface="Roboto"/>
              </a:endParaRPr>
            </a:p>
          </p:txBody>
        </p:sp>
        <p:sp>
          <p:nvSpPr>
            <p:cNvPr id="198" name="Google Shape;198;p24"/>
            <p:cNvSpPr txBox="1"/>
            <p:nvPr/>
          </p:nvSpPr>
          <p:spPr>
            <a:xfrm>
              <a:off x="1246763" y="2640150"/>
              <a:ext cx="1625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800">
                  <a:solidFill>
                    <a:srgbClr val="FFFFFF"/>
                  </a:solidFill>
                  <a:latin typeface="Roboto"/>
                  <a:ea typeface="Roboto"/>
                  <a:cs typeface="Roboto"/>
                  <a:sym typeface="Roboto"/>
                </a:rPr>
                <a:t>Geliştirici daha basit bir yönetimsel arayüz ile kurguladığı container(lar)’ı oluşturmak, ayaklandırmak ister.</a:t>
              </a:r>
              <a:endParaRPr sz="1100">
                <a:solidFill>
                  <a:srgbClr val="FFFFFF"/>
                </a:solidFill>
                <a:latin typeface="Roboto"/>
                <a:ea typeface="Roboto"/>
                <a:cs typeface="Roboto"/>
                <a:sym typeface="Roboto"/>
              </a:endParaRPr>
            </a:p>
          </p:txBody>
        </p:sp>
      </p:grpSp>
      <p:grpSp>
        <p:nvGrpSpPr>
          <p:cNvPr id="199" name="Google Shape;199;p24"/>
          <p:cNvGrpSpPr/>
          <p:nvPr/>
        </p:nvGrpSpPr>
        <p:grpSpPr>
          <a:xfrm>
            <a:off x="4374913" y="3341725"/>
            <a:ext cx="3001200" cy="1569600"/>
            <a:chOff x="5015938" y="2013875"/>
            <a:chExt cx="3001200" cy="1569600"/>
          </a:xfrm>
        </p:grpSpPr>
        <p:sp>
          <p:nvSpPr>
            <p:cNvPr id="200" name="Google Shape;200;p24"/>
            <p:cNvSpPr/>
            <p:nvPr/>
          </p:nvSpPr>
          <p:spPr>
            <a:xfrm>
              <a:off x="5015938" y="2013875"/>
              <a:ext cx="3001200" cy="1569600"/>
            </a:xfrm>
            <a:prstGeom prst="round2DiagRect">
              <a:avLst>
                <a:gd name="adj1" fmla="val 0"/>
                <a:gd name="adj2" fmla="val 17764"/>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1" name="Google Shape;201;p24"/>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100" b="1">
                  <a:solidFill>
                    <a:srgbClr val="FFFFFF"/>
                  </a:solidFill>
                  <a:latin typeface="Roboto"/>
                  <a:ea typeface="Roboto"/>
                  <a:cs typeface="Roboto"/>
                  <a:sym typeface="Roboto"/>
                </a:rPr>
                <a:t>Linux Kernel</a:t>
              </a:r>
              <a:endParaRPr sz="1100">
                <a:solidFill>
                  <a:srgbClr val="FFFFFF"/>
                </a:solidFill>
                <a:latin typeface="Roboto"/>
                <a:ea typeface="Roboto"/>
                <a:cs typeface="Roboto"/>
                <a:sym typeface="Roboto"/>
              </a:endParaRPr>
            </a:p>
          </p:txBody>
        </p:sp>
        <p:sp>
          <p:nvSpPr>
            <p:cNvPr id="202" name="Google Shape;202;p24"/>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800">
                  <a:solidFill>
                    <a:srgbClr val="FFFFFF"/>
                  </a:solidFill>
                  <a:latin typeface="Roboto"/>
                  <a:ea typeface="Roboto"/>
                  <a:cs typeface="Roboto"/>
                  <a:sym typeface="Roboto"/>
                </a:rPr>
                <a:t>Sistem çağrılarına göre ayarlamaları yapar.</a:t>
              </a:r>
              <a:endParaRPr sz="1100">
                <a:solidFill>
                  <a:srgbClr val="FFFFFF"/>
                </a:solidFill>
                <a:latin typeface="Roboto"/>
                <a:ea typeface="Roboto"/>
                <a:cs typeface="Roboto"/>
                <a:sym typeface="Roboto"/>
              </a:endParaRPr>
            </a:p>
          </p:txBody>
        </p:sp>
      </p:grpSp>
      <p:grpSp>
        <p:nvGrpSpPr>
          <p:cNvPr id="203" name="Google Shape;203;p24"/>
          <p:cNvGrpSpPr/>
          <p:nvPr/>
        </p:nvGrpSpPr>
        <p:grpSpPr>
          <a:xfrm>
            <a:off x="4244459" y="4029120"/>
            <a:ext cx="261571" cy="260379"/>
            <a:chOff x="4858109" y="2631368"/>
            <a:chExt cx="316442" cy="315000"/>
          </a:xfrm>
        </p:grpSpPr>
        <p:sp>
          <p:nvSpPr>
            <p:cNvPr id="204" name="Google Shape;204;p2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858109" y="2739300"/>
              <a:ext cx="239100" cy="99000"/>
            </a:xfrm>
            <a:prstGeom prst="rightArrow">
              <a:avLst>
                <a:gd name="adj1" fmla="val 32020"/>
                <a:gd name="adj2" fmla="val 6697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
                <a:t/>
              </a:r>
              <a:br>
                <a:rPr lang="tr"/>
              </a:br>
              <a:endParaRPr/>
            </a:p>
          </p:txBody>
        </p:sp>
      </p:grpSp>
      <p:grpSp>
        <p:nvGrpSpPr>
          <p:cNvPr id="206" name="Google Shape;206;p24"/>
          <p:cNvGrpSpPr/>
          <p:nvPr/>
        </p:nvGrpSpPr>
        <p:grpSpPr>
          <a:xfrm>
            <a:off x="2307253" y="4029121"/>
            <a:ext cx="260366" cy="260366"/>
            <a:chOff x="3157188" y="909150"/>
            <a:chExt cx="470400" cy="470400"/>
          </a:xfrm>
        </p:grpSpPr>
        <p:sp>
          <p:nvSpPr>
            <p:cNvPr id="207" name="Google Shape;207;p24"/>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3243138" y="995100"/>
              <a:ext cx="298500" cy="298500"/>
            </a:xfrm>
            <a:prstGeom prst="mathPlus">
              <a:avLst>
                <a:gd name="adj1" fmla="val 99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4"/>
          <p:cNvSpPr txBox="1"/>
          <p:nvPr/>
        </p:nvSpPr>
        <p:spPr>
          <a:xfrm>
            <a:off x="4093225" y="42284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1000">
                <a:solidFill>
                  <a:srgbClr val="FFFFFF"/>
                </a:solidFill>
                <a:latin typeface="Roboto"/>
                <a:ea typeface="Roboto"/>
                <a:cs typeface="Roboto"/>
                <a:sym typeface="Roboto"/>
              </a:rPr>
              <a:t>Syscall</a:t>
            </a:r>
            <a:endParaRPr sz="13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 sz="3600">
                <a:solidFill>
                  <a:schemeClr val="dk1"/>
                </a:solidFill>
              </a:rPr>
              <a:t>Docker nedir?</a:t>
            </a:r>
            <a:endParaRPr sz="2400"/>
          </a:p>
        </p:txBody>
      </p:sp>
      <p:sp>
        <p:nvSpPr>
          <p:cNvPr id="81" name="Google Shape;81;p14"/>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200" b="0">
                <a:solidFill>
                  <a:srgbClr val="0D0D0D"/>
                </a:solidFill>
                <a:highlight>
                  <a:srgbClr val="FFFFFF"/>
                </a:highlight>
                <a:latin typeface="Roboto"/>
                <a:ea typeface="Roboto"/>
                <a:cs typeface="Roboto"/>
                <a:sym typeface="Roboto"/>
              </a:rPr>
              <a:t>Docker, container teknolojisini kullanarak yazılım uygulamalarını paketleme, dağıtma ve çalıştırma süreçlerini kolaylaştıran bir platformdur.</a:t>
            </a:r>
            <a:endParaRPr sz="1200" b="0">
              <a:solidFill>
                <a:srgbClr val="0D0D0D"/>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None/>
            </a:pPr>
            <a:r>
              <a:rPr lang="tr" sz="1200" b="0">
                <a:solidFill>
                  <a:srgbClr val="0D0D0D"/>
                </a:solidFill>
                <a:highlight>
                  <a:srgbClr val="FFFFFF"/>
                </a:highlight>
                <a:latin typeface="Roboto"/>
                <a:ea typeface="Roboto"/>
                <a:cs typeface="Roboto"/>
                <a:sym typeface="Roboto"/>
              </a:rPr>
              <a:t> Docker, yazılım uygulamalarını izole edilmiş ortamlara, yani container’lara yerleştirerek, bu uygulamaların bir bilgisayardan diğerine hızlı ve güvenli bir şekilde taşınmasını sağlar. </a:t>
            </a:r>
            <a:endParaRPr sz="1200" b="0">
              <a:solidFill>
                <a:srgbClr val="0D0D0D"/>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None/>
            </a:pPr>
            <a:r>
              <a:rPr lang="tr" sz="1200" b="0">
                <a:solidFill>
                  <a:srgbClr val="0D0D0D"/>
                </a:solidFill>
                <a:highlight>
                  <a:srgbClr val="FFFFFF"/>
                </a:highlight>
                <a:latin typeface="Roboto"/>
                <a:ea typeface="Roboto"/>
                <a:cs typeface="Roboto"/>
                <a:sym typeface="Roboto"/>
              </a:rPr>
              <a:t>Her bir Docker container’ı, uygulamanın gereksinim duyduğu tüm bağımlılıkları içerir ve bu sayede uygulamanın çevresel farklılıklardan etkilenmeden çalışmasını sağlar. </a:t>
            </a:r>
            <a:endParaRPr sz="1200" b="0">
              <a:solidFill>
                <a:srgbClr val="0D0D0D"/>
              </a:solidFill>
              <a:highlight>
                <a:srgbClr val="FFFFFF"/>
              </a:highlight>
              <a:latin typeface="Roboto"/>
              <a:ea typeface="Roboto"/>
              <a:cs typeface="Roboto"/>
              <a:sym typeface="Roboto"/>
            </a:endParaRPr>
          </a:p>
          <a:p>
            <a:pPr marL="0" lvl="0" indent="0" algn="l" rtl="0">
              <a:lnSpc>
                <a:spcPct val="115000"/>
              </a:lnSpc>
              <a:spcBef>
                <a:spcPts val="1600"/>
              </a:spcBef>
              <a:spcAft>
                <a:spcPts val="1600"/>
              </a:spcAft>
              <a:buNone/>
            </a:pPr>
            <a:r>
              <a:rPr lang="tr" sz="1200" b="0">
                <a:solidFill>
                  <a:srgbClr val="0D0D0D"/>
                </a:solidFill>
                <a:highlight>
                  <a:srgbClr val="FFFFFF"/>
                </a:highlight>
                <a:latin typeface="Roboto"/>
                <a:ea typeface="Roboto"/>
                <a:cs typeface="Roboto"/>
                <a:sym typeface="Roboto"/>
              </a:rPr>
              <a:t>Docker, yazılım geliştirme, test, dağıtım ve çalıştırma süreçlerini optimize ederek, yazılım geliştiricilere ve sistem yöneticilerine büyük ölçüde kolaylık sağlar.</a:t>
            </a:r>
            <a:endParaRPr sz="1700">
              <a:latin typeface="Open Sans"/>
              <a:ea typeface="Open Sans"/>
              <a:cs typeface="Open Sans"/>
              <a:sym typeface="Open Sans"/>
            </a:endParaRPr>
          </a:p>
        </p:txBody>
      </p:sp>
      <p:pic>
        <p:nvPicPr>
          <p:cNvPr id="82" name="Google Shape;82;p14"/>
          <p:cNvPicPr preferRelativeResize="0"/>
          <p:nvPr/>
        </p:nvPicPr>
        <p:blipFill>
          <a:blip r:embed="rId3">
            <a:alphaModFix/>
          </a:blip>
          <a:stretch>
            <a:fillRect/>
          </a:stretch>
        </p:blipFill>
        <p:spPr>
          <a:xfrm>
            <a:off x="6152475" y="1666875"/>
            <a:ext cx="2524125" cy="18097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25"/>
          <p:cNvSpPr txBox="1">
            <a:spLocks noGrp="1"/>
          </p:cNvSpPr>
          <p:nvPr>
            <p:ph type="subTitle" idx="1"/>
          </p:nvPr>
        </p:nvSpPr>
        <p:spPr>
          <a:xfrm>
            <a:off x="-15025" y="76200"/>
            <a:ext cx="4434600" cy="5143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 sz="3000" b="1">
                <a:solidFill>
                  <a:schemeClr val="dk1"/>
                </a:solidFill>
                <a:latin typeface="Open Sans"/>
                <a:ea typeface="Open Sans"/>
                <a:cs typeface="Open Sans"/>
                <a:sym typeface="Open Sans"/>
              </a:rPr>
              <a:t>Docker’ın Avantajları</a:t>
            </a:r>
            <a:endParaRPr sz="3000" b="1">
              <a:solidFill>
                <a:schemeClr val="dk1"/>
              </a:solidFill>
              <a:latin typeface="Open Sans"/>
              <a:ea typeface="Open Sans"/>
              <a:cs typeface="Open Sans"/>
              <a:sym typeface="Open Sans"/>
            </a:endParaRPr>
          </a:p>
          <a:p>
            <a:pPr marL="457200" lvl="0" indent="-228600" algn="l" rtl="0">
              <a:lnSpc>
                <a:spcPct val="115000"/>
              </a:lnSpc>
              <a:spcBef>
                <a:spcPts val="1600"/>
              </a:spcBef>
              <a:spcAft>
                <a:spcPts val="0"/>
              </a:spcAft>
              <a:buClr>
                <a:srgbClr val="0D0D0D"/>
              </a:buClr>
              <a:buSzPts val="1200"/>
              <a:buFont typeface="Roboto"/>
              <a:buNone/>
            </a:pPr>
            <a:r>
              <a:rPr lang="tr" sz="1200" b="1">
                <a:solidFill>
                  <a:srgbClr val="0D0D0D"/>
                </a:solidFill>
                <a:highlight>
                  <a:srgbClr val="FFFFFF"/>
                </a:highlight>
                <a:latin typeface="Roboto"/>
                <a:ea typeface="Roboto"/>
                <a:cs typeface="Roboto"/>
                <a:sym typeface="Roboto"/>
              </a:rPr>
              <a:t>Hızlı Dağıtım:</a:t>
            </a:r>
            <a:endParaRPr sz="1200" b="1">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Docker, uygulamaları hızla paketleyip dağıtabilme imkanı sunar.</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Konteynerlerin hızlıca başlatılabilir ve durdurulabilir olması, yazılım geliştirme ve dağıtım süreçlerinde önemli bir zaman tasarrufu sağlar.</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tr" sz="1200" b="1">
                <a:solidFill>
                  <a:srgbClr val="0D0D0D"/>
                </a:solidFill>
                <a:highlight>
                  <a:srgbClr val="FFFFFF"/>
                </a:highlight>
                <a:latin typeface="Roboto"/>
                <a:ea typeface="Roboto"/>
                <a:cs typeface="Roboto"/>
                <a:sym typeface="Roboto"/>
              </a:rPr>
              <a:t>Hafiflik ve Performans:</a:t>
            </a:r>
            <a:endParaRPr sz="1200" b="1">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Docker konteynerleri, geleneksel sanallaştırma teknolojilerine göre daha hafif ve verimli çalışır.</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Konteynerler, host işletim sistemi kaynaklarını daha etkin kullanır ve daha iyi performans sunar.</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tr" sz="1200" b="1">
                <a:solidFill>
                  <a:srgbClr val="0D0D0D"/>
                </a:solidFill>
                <a:highlight>
                  <a:srgbClr val="FFFFFF"/>
                </a:highlight>
                <a:latin typeface="Roboto"/>
                <a:ea typeface="Roboto"/>
                <a:cs typeface="Roboto"/>
                <a:sym typeface="Roboto"/>
              </a:rPr>
              <a:t>Çeviklik ve Esneklik:</a:t>
            </a:r>
            <a:endParaRPr sz="1200" b="1">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Docker konteynerleri, uygulamaların hızlı bir şekilde ölçeklenmesini ve dağıtılmasını sağlar.</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Aynı konteynerin farklı platformlarda (lokal, bulut) aynı şekilde çalışabilmesi, geliştirme süreçlerinde ve üretim ortamlarında esneklik ve tutarlılık sağlar.</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1600"/>
              </a:spcAft>
              <a:buNone/>
            </a:pPr>
            <a:endParaRPr sz="1200">
              <a:latin typeface="Open Sans"/>
              <a:ea typeface="Open Sans"/>
              <a:cs typeface="Open Sans"/>
              <a:sym typeface="Open Sans"/>
            </a:endParaRPr>
          </a:p>
        </p:txBody>
      </p:sp>
      <p:pic>
        <p:nvPicPr>
          <p:cNvPr id="215" name="Google Shape;215;p25"/>
          <p:cNvPicPr preferRelativeResize="0"/>
          <p:nvPr/>
        </p:nvPicPr>
        <p:blipFill>
          <a:blip r:embed="rId3">
            <a:alphaModFix/>
          </a:blip>
          <a:stretch>
            <a:fillRect/>
          </a:stretch>
        </p:blipFill>
        <p:spPr>
          <a:xfrm>
            <a:off x="4724375" y="1600200"/>
            <a:ext cx="4267226" cy="18002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283100" y="106850"/>
            <a:ext cx="8531100" cy="49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2700"/>
              <a:t>Kullanım Alanları ve Senaryoları</a:t>
            </a:r>
            <a:endParaRPr sz="2700"/>
          </a:p>
          <a:p>
            <a:pPr marL="457200" lvl="0" indent="-228600" algn="l" rtl="0">
              <a:lnSpc>
                <a:spcPct val="115000"/>
              </a:lnSpc>
              <a:spcBef>
                <a:spcPts val="1500"/>
              </a:spcBef>
              <a:spcAft>
                <a:spcPts val="0"/>
              </a:spcAft>
              <a:buClr>
                <a:srgbClr val="F1C232"/>
              </a:buClr>
              <a:buSzPts val="1200"/>
              <a:buFont typeface="Roboto"/>
              <a:buNone/>
            </a:pPr>
            <a:r>
              <a:rPr lang="tr" sz="1200">
                <a:solidFill>
                  <a:srgbClr val="F1C232"/>
                </a:solidFill>
                <a:latin typeface="Roboto"/>
                <a:ea typeface="Roboto"/>
                <a:cs typeface="Roboto"/>
                <a:sym typeface="Roboto"/>
              </a:rPr>
              <a:t>Yazılım Geliştirme ve Dağıtımı:</a:t>
            </a:r>
            <a:endParaRPr sz="1200">
              <a:solidFill>
                <a:srgbClr val="F1C232"/>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Docker, yazılım geliştirme süreçlerini hızlandırır ve yazılım dağıtımını kolaylaştırır.</a:t>
            </a:r>
            <a:endParaRPr sz="1200" b="0">
              <a:solidFill>
                <a:srgbClr val="FFFFFF"/>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Geliştirme ortamının hızlıca oluşturulması, test edilmesi ve paylaşılması için Docker container’ları sıkça kullanılır.</a:t>
            </a:r>
            <a:endParaRPr sz="1200" b="0">
              <a:solidFill>
                <a:srgbClr val="FFFFFF"/>
              </a:solidFill>
              <a:latin typeface="Roboto"/>
              <a:ea typeface="Roboto"/>
              <a:cs typeface="Roboto"/>
              <a:sym typeface="Roboto"/>
            </a:endParaRPr>
          </a:p>
          <a:p>
            <a:pPr marL="457200" lvl="0" indent="-228600" algn="l" rtl="0">
              <a:lnSpc>
                <a:spcPct val="115000"/>
              </a:lnSpc>
              <a:spcBef>
                <a:spcPts val="0"/>
              </a:spcBef>
              <a:spcAft>
                <a:spcPts val="0"/>
              </a:spcAft>
              <a:buClr>
                <a:srgbClr val="F1C232"/>
              </a:buClr>
              <a:buSzPts val="1200"/>
              <a:buFont typeface="Roboto"/>
              <a:buNone/>
            </a:pPr>
            <a:r>
              <a:rPr lang="tr" sz="1200">
                <a:solidFill>
                  <a:srgbClr val="F1C232"/>
                </a:solidFill>
                <a:latin typeface="Roboto"/>
                <a:ea typeface="Roboto"/>
                <a:cs typeface="Roboto"/>
                <a:sym typeface="Roboto"/>
              </a:rPr>
              <a:t>Mikroservis Mimarileri:</a:t>
            </a:r>
            <a:endParaRPr sz="1200">
              <a:solidFill>
                <a:srgbClr val="F1C232"/>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Docker, mikroservis mimarileri ile uyumlu olarak kullanılabilir. Her bir servisi izole edilmiş bir konteynerde çalıştırarak, sistemlerin daha modüler ve ölçeklenebilir olmasını sağlar.</a:t>
            </a:r>
            <a:endParaRPr sz="1200" b="0">
              <a:solidFill>
                <a:srgbClr val="FFFFFF"/>
              </a:solidFill>
              <a:latin typeface="Roboto"/>
              <a:ea typeface="Roboto"/>
              <a:cs typeface="Roboto"/>
              <a:sym typeface="Roboto"/>
            </a:endParaRPr>
          </a:p>
          <a:p>
            <a:pPr marL="457200" lvl="0" indent="-228600" algn="l" rtl="0">
              <a:lnSpc>
                <a:spcPct val="115000"/>
              </a:lnSpc>
              <a:spcBef>
                <a:spcPts val="0"/>
              </a:spcBef>
              <a:spcAft>
                <a:spcPts val="0"/>
              </a:spcAft>
              <a:buClr>
                <a:srgbClr val="6AA84F"/>
              </a:buClr>
              <a:buSzPts val="1200"/>
              <a:buFont typeface="Roboto"/>
              <a:buNone/>
            </a:pPr>
            <a:r>
              <a:rPr lang="tr" sz="1200">
                <a:solidFill>
                  <a:srgbClr val="F1C232"/>
                </a:solidFill>
                <a:latin typeface="Roboto"/>
                <a:ea typeface="Roboto"/>
                <a:cs typeface="Roboto"/>
                <a:sym typeface="Roboto"/>
              </a:rPr>
              <a:t>DevOps Süreçleri:</a:t>
            </a:r>
            <a:endParaRPr sz="1200">
              <a:solidFill>
                <a:srgbClr val="6AA84F"/>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Docker, DevOps süreçlerinin otomasyonu ve sürekli entegrasyon/sürekli dağıtım (CI/CD) uygulamalarında yaygın olarak kullanılır. Yazılımın geliştirme aşamalarından üretim ortamına kadar olan süreçler Docker container’ları yönetilebilir.</a:t>
            </a:r>
            <a:endParaRPr sz="1200" b="0">
              <a:solidFill>
                <a:srgbClr val="FFFFFF"/>
              </a:solidFill>
              <a:latin typeface="Roboto"/>
              <a:ea typeface="Roboto"/>
              <a:cs typeface="Roboto"/>
              <a:sym typeface="Roboto"/>
            </a:endParaRPr>
          </a:p>
          <a:p>
            <a:pPr marL="457200" lvl="0" indent="-228600" algn="l" rtl="0">
              <a:lnSpc>
                <a:spcPct val="115000"/>
              </a:lnSpc>
              <a:spcBef>
                <a:spcPts val="0"/>
              </a:spcBef>
              <a:spcAft>
                <a:spcPts val="0"/>
              </a:spcAft>
              <a:buClr>
                <a:srgbClr val="45818E"/>
              </a:buClr>
              <a:buSzPts val="1200"/>
              <a:buFont typeface="Roboto"/>
              <a:buNone/>
            </a:pPr>
            <a:r>
              <a:rPr lang="tr" sz="1200">
                <a:solidFill>
                  <a:srgbClr val="F1C232"/>
                </a:solidFill>
                <a:latin typeface="Roboto"/>
                <a:ea typeface="Roboto"/>
                <a:cs typeface="Roboto"/>
                <a:sym typeface="Roboto"/>
              </a:rPr>
              <a:t>Test Ortamları ve CI/CD Entegrasyonu:</a:t>
            </a:r>
            <a:endParaRPr sz="1200">
              <a:solidFill>
                <a:srgbClr val="45818E"/>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Docker, test ortamlarının hızlıca oluşturulması ve dağıtılması için ideal bir çözümdür. CI/CD araçlarıyla entegre edilerek, otomatik testlerin ve dağıtımların Docker konteynerleri üzerinde gerçekleştirilmesi sağlanabilir.</a:t>
            </a:r>
            <a:endParaRPr sz="1200" b="0">
              <a:solidFill>
                <a:srgbClr val="FFFFFF"/>
              </a:solidFill>
              <a:latin typeface="Roboto"/>
              <a:ea typeface="Roboto"/>
              <a:cs typeface="Roboto"/>
              <a:sym typeface="Roboto"/>
            </a:endParaRPr>
          </a:p>
          <a:p>
            <a:pPr marL="457200" lvl="0" indent="-228600" algn="l" rtl="0">
              <a:lnSpc>
                <a:spcPct val="115000"/>
              </a:lnSpc>
              <a:spcBef>
                <a:spcPts val="0"/>
              </a:spcBef>
              <a:spcAft>
                <a:spcPts val="0"/>
              </a:spcAft>
              <a:buClr>
                <a:srgbClr val="3C78D8"/>
              </a:buClr>
              <a:buSzPts val="1200"/>
              <a:buFont typeface="Roboto"/>
              <a:buNone/>
            </a:pPr>
            <a:r>
              <a:rPr lang="tr" sz="1200">
                <a:solidFill>
                  <a:srgbClr val="F1C232"/>
                </a:solidFill>
                <a:latin typeface="Roboto"/>
                <a:ea typeface="Roboto"/>
                <a:cs typeface="Roboto"/>
                <a:sym typeface="Roboto"/>
              </a:rPr>
              <a:t>Veri Analitiği ve Büyük Veri Uygulamaları:</a:t>
            </a:r>
            <a:endParaRPr sz="1200">
              <a:solidFill>
                <a:srgbClr val="3C78D8"/>
              </a:solidFill>
              <a:latin typeface="Roboto"/>
              <a:ea typeface="Roboto"/>
              <a:cs typeface="Roboto"/>
              <a:sym typeface="Roboto"/>
            </a:endParaRPr>
          </a:p>
          <a:p>
            <a:pPr marL="914400" lvl="1" indent="-304800" algn="l" rtl="0">
              <a:lnSpc>
                <a:spcPct val="115000"/>
              </a:lnSpc>
              <a:spcBef>
                <a:spcPts val="0"/>
              </a:spcBef>
              <a:spcAft>
                <a:spcPts val="0"/>
              </a:spcAft>
              <a:buClr>
                <a:srgbClr val="FFFFFF"/>
              </a:buClr>
              <a:buSzPts val="1200"/>
              <a:buFont typeface="Roboto"/>
              <a:buChar char="●"/>
            </a:pPr>
            <a:r>
              <a:rPr lang="tr" sz="1200" b="0">
                <a:solidFill>
                  <a:srgbClr val="FFFFFF"/>
                </a:solidFill>
                <a:latin typeface="Roboto"/>
                <a:ea typeface="Roboto"/>
                <a:cs typeface="Roboto"/>
                <a:sym typeface="Roboto"/>
              </a:rPr>
              <a:t>Docker, veri analitiği ve büyük veri uygulamalarında kullanılabilir. Farklı veri işleme araçlarını (Spark, Hadoop, Kafka vb.) Docker konteynerlerinde çalıştırarak, veri işleme süreçlerini kolaylaştırabilir ve hızlandırabilirsiniz.</a:t>
            </a:r>
            <a:endParaRPr sz="1200" b="0">
              <a:solidFill>
                <a:srgbClr val="FFFFFF"/>
              </a:solidFill>
              <a:latin typeface="Roboto"/>
              <a:ea typeface="Roboto"/>
              <a:cs typeface="Roboto"/>
              <a:sym typeface="Roboto"/>
            </a:endParaRPr>
          </a:p>
          <a:p>
            <a:pPr marL="0" lvl="0" indent="0" algn="l" rtl="0">
              <a:spcBef>
                <a:spcPts val="1500"/>
              </a:spcBef>
              <a:spcAft>
                <a:spcPts val="0"/>
              </a:spcAft>
              <a:buNone/>
            </a:pP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body" idx="1"/>
          </p:nvPr>
        </p:nvSpPr>
        <p:spPr>
          <a:xfrm>
            <a:off x="3045100" y="4272750"/>
            <a:ext cx="32457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tr" sz="3200" b="1">
                <a:solidFill>
                  <a:schemeClr val="dk1"/>
                </a:solidFill>
                <a:latin typeface="Open Sans"/>
                <a:ea typeface="Open Sans"/>
                <a:cs typeface="Open Sans"/>
                <a:sym typeface="Open Sans"/>
              </a:rPr>
              <a:t>Soru &amp; Cevap</a:t>
            </a:r>
            <a:endParaRPr sz="2000">
              <a:solidFill>
                <a:srgbClr val="000000"/>
              </a:solidFill>
              <a:latin typeface="Open Sans"/>
              <a:ea typeface="Open Sans"/>
              <a:cs typeface="Open Sans"/>
              <a:sym typeface="Open Sans"/>
            </a:endParaRPr>
          </a:p>
        </p:txBody>
      </p:sp>
      <p:pic>
        <p:nvPicPr>
          <p:cNvPr id="226" name="Google Shape;226;p27"/>
          <p:cNvPicPr preferRelativeResize="0"/>
          <p:nvPr/>
        </p:nvPicPr>
        <p:blipFill>
          <a:blip r:embed="rId3">
            <a:alphaModFix/>
          </a:blip>
          <a:stretch>
            <a:fillRect/>
          </a:stretch>
        </p:blipFill>
        <p:spPr>
          <a:xfrm>
            <a:off x="950488" y="109650"/>
            <a:ext cx="7130125" cy="4010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113100" y="68400"/>
            <a:ext cx="4045200" cy="49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1800" b="0">
                <a:solidFill>
                  <a:schemeClr val="lt2"/>
                </a:solidFill>
              </a:rPr>
              <a:t>Docker hakkında sunumumuzu tamamlamış bulunuyoruz.</a:t>
            </a:r>
            <a:endParaRPr sz="1800" b="0">
              <a:solidFill>
                <a:schemeClr val="lt2"/>
              </a:solidFill>
            </a:endParaRPr>
          </a:p>
          <a:p>
            <a:pPr marL="0" lvl="0" indent="0" algn="l" rtl="0">
              <a:spcBef>
                <a:spcPts val="0"/>
              </a:spcBef>
              <a:spcAft>
                <a:spcPts val="0"/>
              </a:spcAft>
              <a:buNone/>
            </a:pPr>
            <a:endParaRPr sz="1800">
              <a:solidFill>
                <a:schemeClr val="lt2"/>
              </a:solidFill>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Docker'ın temel kavramları, tarihi gelişimi, avantajları ve yaygın kullanım alanları üzerine bir yolculuk gerçekleştirdik.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Docker'ın işletmelerdeki önemi ve etkisi hakkında fikir sahibi olduk.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Docker'ın gücünü anlamak ve kullanmak için önemli bir adım attık.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1500"/>
              </a:spcAft>
              <a:buNone/>
            </a:pPr>
            <a:r>
              <a:rPr lang="tr" sz="1200" b="0">
                <a:solidFill>
                  <a:srgbClr val="0D0D0D"/>
                </a:solidFill>
                <a:highlight>
                  <a:srgbClr val="FFFFFF"/>
                </a:highlight>
                <a:latin typeface="Roboto"/>
                <a:ea typeface="Roboto"/>
                <a:cs typeface="Roboto"/>
                <a:sym typeface="Roboto"/>
              </a:rPr>
              <a:t>         Bu sunumu takip ettiğiniz için teşekkür ederiz.</a:t>
            </a:r>
            <a:endParaRPr sz="3400">
              <a:solidFill>
                <a:schemeClr val="lt2"/>
              </a:solidFill>
            </a:endParaRPr>
          </a:p>
        </p:txBody>
      </p:sp>
      <p:sp>
        <p:nvSpPr>
          <p:cNvPr id="232" name="Google Shape;232;p28"/>
          <p:cNvSpPr txBox="1"/>
          <p:nvPr/>
        </p:nvSpPr>
        <p:spPr>
          <a:xfrm>
            <a:off x="5395350" y="541825"/>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2500">
                <a:solidFill>
                  <a:srgbClr val="FFFFFF"/>
                </a:solidFill>
                <a:latin typeface="Roboto"/>
                <a:ea typeface="Roboto"/>
                <a:cs typeface="Roboto"/>
                <a:sym typeface="Roboto"/>
              </a:rPr>
              <a:t>Özet ve Teşekkürler</a:t>
            </a:r>
            <a:endParaRPr sz="27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47521" y="231058"/>
            <a:ext cx="8296800" cy="1362488"/>
          </a:xfrm>
        </p:spPr>
        <p:txBody>
          <a:bodyPr/>
          <a:lstStyle/>
          <a:p>
            <a:r>
              <a:rPr lang="tr-TR" dirty="0" smtClean="0"/>
              <a:t>Oturum Planı</a:t>
            </a:r>
            <a:endParaRPr lang="tr-TR" dirty="0"/>
          </a:p>
        </p:txBody>
      </p:sp>
      <p:graphicFrame>
        <p:nvGraphicFramePr>
          <p:cNvPr id="4" name="Tablo 3"/>
          <p:cNvGraphicFramePr>
            <a:graphicFrameLocks noGrp="1"/>
          </p:cNvGraphicFramePr>
          <p:nvPr>
            <p:extLst>
              <p:ext uri="{D42A27DB-BD31-4B8C-83A1-F6EECF244321}">
                <p14:modId xmlns:p14="http://schemas.microsoft.com/office/powerpoint/2010/main" val="2345818268"/>
              </p:ext>
            </p:extLst>
          </p:nvPr>
        </p:nvGraphicFramePr>
        <p:xfrm>
          <a:off x="447521" y="1300905"/>
          <a:ext cx="8296800" cy="3425207"/>
        </p:xfrm>
        <a:graphic>
          <a:graphicData uri="http://schemas.openxmlformats.org/drawingml/2006/table">
            <a:tbl>
              <a:tblPr firstRow="1" bandRow="1">
                <a:tableStyleId>{5C22544A-7EE6-4342-B048-85BDC9FD1C3A}</a:tableStyleId>
              </a:tblPr>
              <a:tblGrid>
                <a:gridCol w="4148400"/>
                <a:gridCol w="4148400"/>
              </a:tblGrid>
              <a:tr h="564172">
                <a:tc>
                  <a:txBody>
                    <a:bodyPr/>
                    <a:lstStyle/>
                    <a:p>
                      <a:pPr algn="ctr"/>
                      <a:r>
                        <a:rPr lang="tr-TR" dirty="0" smtClean="0"/>
                        <a:t>Oturum</a:t>
                      </a:r>
                      <a:endParaRPr lang="tr-TR" dirty="0"/>
                    </a:p>
                  </a:txBody>
                  <a:tcPr>
                    <a:lnB w="12700" cap="flat" cmpd="sng" algn="ctr">
                      <a:solidFill>
                        <a:schemeClr val="tx1"/>
                      </a:solidFill>
                      <a:prstDash val="solid"/>
                      <a:round/>
                      <a:headEnd type="none" w="med" len="med"/>
                      <a:tailEnd type="none" w="med" len="med"/>
                    </a:lnB>
                  </a:tcPr>
                </a:tc>
                <a:tc>
                  <a:txBody>
                    <a:bodyPr/>
                    <a:lstStyle/>
                    <a:p>
                      <a:pPr algn="ctr"/>
                      <a:r>
                        <a:rPr lang="tr-TR" dirty="0" smtClean="0"/>
                        <a:t>Zaman</a:t>
                      </a:r>
                      <a:endParaRPr lang="tr-TR" dirty="0"/>
                    </a:p>
                  </a:txBody>
                  <a:tcPr>
                    <a:lnB w="12700" cap="flat" cmpd="sng" algn="ctr">
                      <a:solidFill>
                        <a:schemeClr val="tx1"/>
                      </a:solidFill>
                      <a:prstDash val="solid"/>
                      <a:round/>
                      <a:headEnd type="none" w="med" len="med"/>
                      <a:tailEnd type="none" w="med" len="med"/>
                    </a:lnB>
                  </a:tcPr>
                </a:tc>
              </a:tr>
              <a:tr h="1117136">
                <a:tc>
                  <a:txBody>
                    <a:bodyPr/>
                    <a:lstStyle/>
                    <a:p>
                      <a:pPr>
                        <a:lnSpc>
                          <a:spcPct val="115000"/>
                        </a:lnSpc>
                        <a:spcAft>
                          <a:spcPts val="0"/>
                        </a:spcAft>
                      </a:pP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1-Container </a:t>
                      </a:r>
                      <a:r>
                        <a:rPr lang="en-US" sz="16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Mimarisi</a:t>
                      </a: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ve</a:t>
                      </a: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1"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Docker</a:t>
                      </a:r>
                      <a:endParaRPr lang="tr-TR" sz="1100" b="0" dirty="0" smtClean="0">
                        <a:solidFill>
                          <a:schemeClr val="dk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9:30-10:45</a:t>
                      </a:r>
                      <a:endParaRPr lang="tr-T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02378">
                <a:tc>
                  <a:txBody>
                    <a:bodyPr/>
                    <a:lstStyle/>
                    <a:p>
                      <a:pPr>
                        <a:lnSpc>
                          <a:spcPct val="115000"/>
                        </a:lnSpc>
                        <a:spcAft>
                          <a:spcPts val="0"/>
                        </a:spcAft>
                      </a:pP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2-Docker </a:t>
                      </a:r>
                      <a:r>
                        <a:rPr lang="en-US" sz="16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Kurulumu</a:t>
                      </a: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ve</a:t>
                      </a: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Docker </a:t>
                      </a:r>
                      <a:r>
                        <a:rPr lang="en-US" sz="16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Komutları</a:t>
                      </a:r>
                      <a:r>
                        <a:rPr lang="tr-TR" sz="1100" dirty="0">
                          <a:effectLst/>
                          <a:latin typeface="Calibri" panose="020F0502020204030204" pitchFamily="34" charset="0"/>
                          <a:ea typeface="Calibri" panose="020F0502020204030204" pitchFamily="34" charset="0"/>
                          <a:cs typeface="Times New Roman" panose="02020603050405020304" pitchFamily="18" charset="0"/>
                        </a:rPr>
                        <a:t> </a:t>
                      </a:r>
                      <a:endParaRPr lang="tr-T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11:00-12:00</a:t>
                      </a:r>
                      <a:endParaRPr lang="tr-T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41521">
                <a:tc>
                  <a:txBody>
                    <a:bodyPr/>
                    <a:lstStyle/>
                    <a:p>
                      <a:pPr>
                        <a:lnSpc>
                          <a:spcPct val="115000"/>
                        </a:lnSpc>
                        <a:spcAft>
                          <a:spcPts val="0"/>
                        </a:spcAft>
                      </a:pPr>
                      <a:r>
                        <a:rPr lang="tr-TR" sz="1600" b="1"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r>
                        <a:rPr lang="en-US" sz="1600" b="1"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Docker </a:t>
                      </a:r>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Compose </a:t>
                      </a:r>
                      <a:r>
                        <a:rPr lang="en-US" sz="1600" b="1" dirty="0" err="1"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Kullanımı</a:t>
                      </a:r>
                      <a:endParaRPr lang="tr-TR" sz="1600" b="1"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0"/>
                        </a:spcAft>
                      </a:pP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14:00-15:00</a:t>
                      </a:r>
                      <a:endParaRPr lang="tr-TR" sz="11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tr-T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8" name="Resim 7" descr="C:\Users\sedat.durmus\AppData\Local\Microsoft\Windows\INetCache\Content.Word\indir.png"/>
          <p:cNvPicPr/>
          <p:nvPr/>
        </p:nvPicPr>
        <p:blipFill>
          <a:blip r:embed="rId3">
            <a:extLst>
              <a:ext uri="{28A0092B-C50C-407E-A947-70E740481C1C}">
                <a14:useLocalDpi xmlns:a14="http://schemas.microsoft.com/office/drawing/2010/main" val="0"/>
              </a:ext>
            </a:extLst>
          </a:blip>
          <a:srcRect/>
          <a:stretch>
            <a:fillRect/>
          </a:stretch>
        </p:blipFill>
        <p:spPr bwMode="auto">
          <a:xfrm>
            <a:off x="541427" y="2287152"/>
            <a:ext cx="2028825" cy="497840"/>
          </a:xfrm>
          <a:prstGeom prst="rect">
            <a:avLst/>
          </a:prstGeom>
          <a:noFill/>
          <a:ln>
            <a:noFill/>
          </a:ln>
        </p:spPr>
      </p:pic>
      <p:pic>
        <p:nvPicPr>
          <p:cNvPr id="9" name="Resim 8" descr="C:\Users\sedat.durmus\AppData\Local\Microsoft\Windows\INetCache\Content.Word\indir (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5" y="3201994"/>
            <a:ext cx="561975" cy="561975"/>
          </a:xfrm>
          <a:prstGeom prst="rect">
            <a:avLst/>
          </a:prstGeom>
          <a:noFill/>
          <a:ln>
            <a:noFill/>
          </a:ln>
        </p:spPr>
      </p:pic>
      <p:pic>
        <p:nvPicPr>
          <p:cNvPr id="10" name="Resim 9" descr="C:\Users\sedat.durmus\AppData\Local\Microsoft\Windows\INetCache\Content.Word\indir.jf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975" y="4058758"/>
            <a:ext cx="561975" cy="611505"/>
          </a:xfrm>
          <a:prstGeom prst="rect">
            <a:avLst/>
          </a:prstGeom>
          <a:noFill/>
          <a:ln>
            <a:noFill/>
          </a:ln>
        </p:spPr>
      </p:pic>
    </p:spTree>
    <p:extLst>
      <p:ext uri="{BB962C8B-B14F-4D97-AF65-F5344CB8AC3E}">
        <p14:creationId xmlns:p14="http://schemas.microsoft.com/office/powerpoint/2010/main" val="1918281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4700">
                <a:solidFill>
                  <a:srgbClr val="FFFFFF"/>
                </a:solidFill>
              </a:rPr>
              <a:t>Container Mimarisi ve </a:t>
            </a:r>
            <a:endParaRPr sz="4700">
              <a:solidFill>
                <a:srgbClr val="FFFFFF"/>
              </a:solidFill>
            </a:endParaRPr>
          </a:p>
          <a:p>
            <a:pPr marL="0" lvl="0" indent="0" algn="l" rtl="0">
              <a:spcBef>
                <a:spcPts val="0"/>
              </a:spcBef>
              <a:spcAft>
                <a:spcPts val="0"/>
              </a:spcAft>
              <a:buNone/>
            </a:pPr>
            <a:r>
              <a:rPr lang="tr" sz="4700">
                <a:solidFill>
                  <a:srgbClr val="FFFFFF"/>
                </a:solidFill>
              </a:rPr>
              <a:t>Docker</a:t>
            </a:r>
            <a:endParaRPr sz="4700">
              <a:solidFill>
                <a:srgbClr val="FFFFFF"/>
              </a:solidFill>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 sz="2400">
                <a:latin typeface="Open Sans"/>
                <a:ea typeface="Open Sans"/>
                <a:cs typeface="Open Sans"/>
                <a:sym typeface="Open Sans"/>
              </a:rPr>
              <a:t>Sedat Durmuş</a:t>
            </a:r>
            <a:endParaRPr sz="2400" b="1">
              <a:latin typeface="Open Sans"/>
              <a:ea typeface="Open Sans"/>
              <a:cs typeface="Open Sans"/>
              <a:sym typeface="Open Sans"/>
            </a:endParaRPr>
          </a:p>
        </p:txBody>
      </p:sp>
      <p:pic>
        <p:nvPicPr>
          <p:cNvPr id="74" name="Google Shape;74;p13"/>
          <p:cNvPicPr preferRelativeResize="0"/>
          <p:nvPr/>
        </p:nvPicPr>
        <p:blipFill>
          <a:blip r:embed="rId3">
            <a:alphaModFix/>
          </a:blip>
          <a:stretch>
            <a:fillRect/>
          </a:stretch>
        </p:blipFill>
        <p:spPr>
          <a:xfrm>
            <a:off x="107475" y="1503275"/>
            <a:ext cx="2085467" cy="1735174"/>
          </a:xfrm>
          <a:prstGeom prst="rect">
            <a:avLst/>
          </a:prstGeom>
          <a:noFill/>
          <a:ln>
            <a:noFill/>
          </a:ln>
        </p:spPr>
      </p:pic>
      <p:pic>
        <p:nvPicPr>
          <p:cNvPr id="75" name="Google Shape;75;p13"/>
          <p:cNvPicPr preferRelativeResize="0"/>
          <p:nvPr/>
        </p:nvPicPr>
        <p:blipFill>
          <a:blip r:embed="rId4">
            <a:alphaModFix/>
          </a:blip>
          <a:stretch>
            <a:fillRect/>
          </a:stretch>
        </p:blipFill>
        <p:spPr>
          <a:xfrm>
            <a:off x="232325" y="862275"/>
            <a:ext cx="1835774" cy="4547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126675" y="-65875"/>
            <a:ext cx="5338625" cy="5285700"/>
          </a:xfrm>
          <a:prstGeom prst="rect">
            <a:avLst/>
          </a:prstGeom>
          <a:noFill/>
          <a:ln>
            <a:noFill/>
          </a:ln>
        </p:spPr>
      </p:pic>
      <p:sp>
        <p:nvSpPr>
          <p:cNvPr id="88" name="Google Shape;88;p15"/>
          <p:cNvSpPr txBox="1"/>
          <p:nvPr/>
        </p:nvSpPr>
        <p:spPr>
          <a:xfrm>
            <a:off x="214338" y="458800"/>
            <a:ext cx="8322900" cy="57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tr" sz="2400" b="1">
                <a:solidFill>
                  <a:schemeClr val="lt2"/>
                </a:solidFill>
                <a:latin typeface="Raleway"/>
                <a:ea typeface="Raleway"/>
                <a:cs typeface="Raleway"/>
                <a:sym typeface="Raleway"/>
              </a:rPr>
              <a:t>Container Teknolojisinin Evrimi</a:t>
            </a:r>
            <a:endParaRPr sz="2400" b="1">
              <a:solidFill>
                <a:schemeClr val="lt2"/>
              </a:solidFill>
              <a:latin typeface="Raleway"/>
              <a:ea typeface="Raleway"/>
              <a:cs typeface="Raleway"/>
              <a:sym typeface="Raleway"/>
            </a:endParaRPr>
          </a:p>
        </p:txBody>
      </p:sp>
      <p:sp>
        <p:nvSpPr>
          <p:cNvPr id="89" name="Google Shape;89;p15"/>
          <p:cNvSpPr txBox="1">
            <a:spLocks noGrp="1"/>
          </p:cNvSpPr>
          <p:nvPr>
            <p:ph type="body" idx="4294967295"/>
          </p:nvPr>
        </p:nvSpPr>
        <p:spPr>
          <a:xfrm>
            <a:off x="175150" y="1072675"/>
            <a:ext cx="46176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tr" sz="1400" b="1">
                <a:solidFill>
                  <a:schemeClr val="dk1"/>
                </a:solidFill>
                <a:latin typeface="Raleway"/>
                <a:ea typeface="Raleway"/>
                <a:cs typeface="Raleway"/>
                <a:sym typeface="Raleway"/>
              </a:rPr>
              <a:t>Geleneksel Sanallaştırma</a:t>
            </a:r>
            <a:r>
              <a:rPr lang="tr" sz="1400">
                <a:latin typeface="Raleway"/>
                <a:ea typeface="Raleway"/>
                <a:cs typeface="Raleway"/>
                <a:sym typeface="Raleway"/>
              </a:rPr>
              <a:t/>
            </a:r>
            <a:br>
              <a:rPr lang="tr" sz="1400">
                <a:latin typeface="Raleway"/>
                <a:ea typeface="Raleway"/>
                <a:cs typeface="Raleway"/>
                <a:sym typeface="Raleway"/>
              </a:rPr>
            </a:br>
            <a:r>
              <a:rPr lang="tr" sz="1200">
                <a:latin typeface="Raleway"/>
                <a:ea typeface="Raleway"/>
                <a:cs typeface="Raleway"/>
                <a:sym typeface="Raleway"/>
              </a:rPr>
              <a:t>İlk olarak, fiziksel sunucuların sanallaştırılması ile başlayan süreç.</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tr" sz="1400" b="1">
                <a:solidFill>
                  <a:schemeClr val="dk1"/>
                </a:solidFill>
                <a:latin typeface="Raleway"/>
                <a:ea typeface="Raleway"/>
                <a:cs typeface="Raleway"/>
                <a:sym typeface="Raleway"/>
              </a:rPr>
              <a:t>Hafif Sanallaştırma</a:t>
            </a:r>
            <a:r>
              <a:rPr lang="tr" sz="1400">
                <a:latin typeface="Raleway"/>
                <a:ea typeface="Raleway"/>
                <a:cs typeface="Raleway"/>
                <a:sym typeface="Raleway"/>
              </a:rPr>
              <a:t/>
            </a:r>
            <a:br>
              <a:rPr lang="tr" sz="1400">
                <a:latin typeface="Raleway"/>
                <a:ea typeface="Raleway"/>
                <a:cs typeface="Raleway"/>
                <a:sym typeface="Raleway"/>
              </a:rPr>
            </a:br>
            <a:r>
              <a:rPr lang="tr" sz="1200">
                <a:latin typeface="Raleway"/>
                <a:ea typeface="Raleway"/>
                <a:cs typeface="Raleway"/>
                <a:sym typeface="Raleway"/>
              </a:rPr>
              <a:t>Geleneksel sanallaştırmaya göre daha hafif ve hızlı olan container teknolojilerinin ortaya çıkması.</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tr" sz="1400" b="1">
                <a:solidFill>
                  <a:schemeClr val="dk1"/>
                </a:solidFill>
                <a:latin typeface="Raleway"/>
                <a:ea typeface="Raleway"/>
                <a:cs typeface="Raleway"/>
                <a:sym typeface="Raleway"/>
              </a:rPr>
              <a:t>Linux Container’ları</a:t>
            </a:r>
            <a:r>
              <a:rPr lang="tr" sz="1400">
                <a:latin typeface="Raleway"/>
                <a:ea typeface="Raleway"/>
                <a:cs typeface="Raleway"/>
                <a:sym typeface="Raleway"/>
              </a:rPr>
              <a:t/>
            </a:r>
            <a:br>
              <a:rPr lang="tr" sz="1400">
                <a:latin typeface="Raleway"/>
                <a:ea typeface="Raleway"/>
                <a:cs typeface="Raleway"/>
                <a:sym typeface="Raleway"/>
              </a:rPr>
            </a:br>
            <a:r>
              <a:rPr lang="tr" sz="1200">
                <a:latin typeface="Raleway"/>
                <a:ea typeface="Raleway"/>
                <a:cs typeface="Raleway"/>
                <a:sym typeface="Raleway"/>
              </a:rPr>
              <a:t>Linux çekirdeği özellikleri üzerine odaklanarak, container kapsamı teknolojilerin geliştirilmesi.</a:t>
            </a:r>
            <a:endParaRPr sz="1200">
              <a:solidFill>
                <a:schemeClr val="dk2"/>
              </a:solidFill>
              <a:latin typeface="Raleway"/>
              <a:ea typeface="Raleway"/>
              <a:cs typeface="Raleway"/>
              <a:sym typeface="Raleway"/>
            </a:endParaRPr>
          </a:p>
        </p:txBody>
      </p:sp>
      <p:pic>
        <p:nvPicPr>
          <p:cNvPr id="90" name="Google Shape;90;p15"/>
          <p:cNvPicPr preferRelativeResize="0"/>
          <p:nvPr/>
        </p:nvPicPr>
        <p:blipFill>
          <a:blip r:embed="rId4">
            <a:alphaModFix/>
          </a:blip>
          <a:stretch>
            <a:fillRect/>
          </a:stretch>
        </p:blipFill>
        <p:spPr>
          <a:xfrm>
            <a:off x="5821550" y="268600"/>
            <a:ext cx="2159357" cy="4265303"/>
          </a:xfrm>
          <a:prstGeom prst="rect">
            <a:avLst/>
          </a:prstGeom>
          <a:noFill/>
          <a:ln>
            <a:noFill/>
          </a:ln>
          <a:effectLst>
            <a:outerShdw blurRad="57150" dist="19050" dir="9840000" algn="bl" rotWithShape="0">
              <a:srgbClr val="000000">
                <a:alpha val="68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54500" y="-49850"/>
            <a:ext cx="8631600" cy="19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 sz="4200"/>
              <a:t>Sanal Makine Kurgusu </a:t>
            </a:r>
            <a:endParaRPr sz="4200"/>
          </a:p>
          <a:p>
            <a:pPr marL="0" lvl="0" indent="0" algn="ctr" rtl="0">
              <a:spcBef>
                <a:spcPts val="0"/>
              </a:spcBef>
              <a:spcAft>
                <a:spcPts val="0"/>
              </a:spcAft>
              <a:buNone/>
            </a:pPr>
            <a:r>
              <a:rPr lang="tr" sz="4200"/>
              <a:t>VS </a:t>
            </a:r>
            <a:endParaRPr sz="4200"/>
          </a:p>
          <a:p>
            <a:pPr marL="0" lvl="0" indent="0" algn="ctr" rtl="0">
              <a:spcBef>
                <a:spcPts val="0"/>
              </a:spcBef>
              <a:spcAft>
                <a:spcPts val="0"/>
              </a:spcAft>
              <a:buNone/>
            </a:pPr>
            <a:r>
              <a:rPr lang="tr" sz="4200">
                <a:solidFill>
                  <a:schemeClr val="accent5"/>
                </a:solidFill>
              </a:rPr>
              <a:t>Container Kurgusu</a:t>
            </a:r>
            <a:r>
              <a:rPr lang="tr" sz="4200"/>
              <a:t/>
            </a:r>
            <a:br>
              <a:rPr lang="tr" sz="4200"/>
            </a:br>
            <a:endParaRPr sz="4200">
              <a:solidFill>
                <a:schemeClr val="accent5"/>
              </a:solidFill>
            </a:endParaRPr>
          </a:p>
        </p:txBody>
      </p:sp>
      <p:pic>
        <p:nvPicPr>
          <p:cNvPr id="96" name="Google Shape;96;p16"/>
          <p:cNvPicPr preferRelativeResize="0"/>
          <p:nvPr/>
        </p:nvPicPr>
        <p:blipFill>
          <a:blip r:embed="rId3">
            <a:alphaModFix/>
          </a:blip>
          <a:stretch>
            <a:fillRect/>
          </a:stretch>
        </p:blipFill>
        <p:spPr>
          <a:xfrm>
            <a:off x="0" y="2098150"/>
            <a:ext cx="9144002" cy="272947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113100" y="-68550"/>
            <a:ext cx="4374300" cy="13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a:t>Linux Containerlar Nasıl Çalışır?</a:t>
            </a:r>
            <a:endParaRPr sz="2400" b="0">
              <a:solidFill>
                <a:schemeClr val="dk2"/>
              </a:solidFill>
            </a:endParaRPr>
          </a:p>
        </p:txBody>
      </p:sp>
      <p:pic>
        <p:nvPicPr>
          <p:cNvPr id="102" name="Google Shape;102;p17"/>
          <p:cNvPicPr preferRelativeResize="0"/>
          <p:nvPr/>
        </p:nvPicPr>
        <p:blipFill>
          <a:blip r:embed="rId3">
            <a:alphaModFix/>
          </a:blip>
          <a:stretch>
            <a:fillRect/>
          </a:stretch>
        </p:blipFill>
        <p:spPr>
          <a:xfrm>
            <a:off x="5606900" y="76200"/>
            <a:ext cx="3393124" cy="5067300"/>
          </a:xfrm>
          <a:prstGeom prst="rect">
            <a:avLst/>
          </a:prstGeom>
          <a:noFill/>
          <a:ln>
            <a:noFill/>
          </a:ln>
        </p:spPr>
      </p:pic>
      <p:pic>
        <p:nvPicPr>
          <p:cNvPr id="103" name="Google Shape;103;p17"/>
          <p:cNvPicPr preferRelativeResize="0"/>
          <p:nvPr/>
        </p:nvPicPr>
        <p:blipFill>
          <a:blip r:embed="rId4">
            <a:alphaModFix/>
          </a:blip>
          <a:stretch>
            <a:fillRect/>
          </a:stretch>
        </p:blipFill>
        <p:spPr>
          <a:xfrm>
            <a:off x="4823775" y="3306925"/>
            <a:ext cx="1607850" cy="1607850"/>
          </a:xfrm>
          <a:prstGeom prst="rect">
            <a:avLst/>
          </a:prstGeom>
          <a:noFill/>
          <a:ln>
            <a:noFill/>
          </a:ln>
        </p:spPr>
      </p:pic>
      <p:sp>
        <p:nvSpPr>
          <p:cNvPr id="104" name="Google Shape;104;p17"/>
          <p:cNvSpPr txBox="1"/>
          <p:nvPr/>
        </p:nvSpPr>
        <p:spPr>
          <a:xfrm>
            <a:off x="183150" y="1712400"/>
            <a:ext cx="4273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a:solidFill>
                  <a:schemeClr val="dk2"/>
                </a:solidFill>
                <a:latin typeface="Raleway"/>
                <a:ea typeface="Raleway"/>
                <a:cs typeface="Raleway"/>
                <a:sym typeface="Raleway"/>
              </a:rPr>
              <a:t>Linux’un kaynak koduna baktığımızda böyle bir şeyin olmadığı görülür.</a:t>
            </a:r>
            <a:endParaRPr/>
          </a:p>
        </p:txBody>
      </p:sp>
      <p:sp>
        <p:nvSpPr>
          <p:cNvPr id="105" name="Google Shape;105;p17"/>
          <p:cNvSpPr txBox="1"/>
          <p:nvPr/>
        </p:nvSpPr>
        <p:spPr>
          <a:xfrm>
            <a:off x="183150" y="2312275"/>
            <a:ext cx="4273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u="sng">
                <a:solidFill>
                  <a:schemeClr val="hlink"/>
                </a:solidFill>
                <a:latin typeface="Raleway"/>
                <a:ea typeface="Raleway"/>
                <a:cs typeface="Raleway"/>
                <a:sym typeface="Raleway"/>
                <a:hlinkClick r:id="rId5"/>
              </a:rPr>
              <a:t>https://livegrep.com/search/linux</a:t>
            </a:r>
            <a:r>
              <a:rPr lang="tr" sz="1200" b="1">
                <a:solidFill>
                  <a:schemeClr val="dk2"/>
                </a:solidFill>
                <a:latin typeface="Raleway"/>
                <a:ea typeface="Raleway"/>
                <a:cs typeface="Raleway"/>
                <a:sym typeface="Raleway"/>
              </a:rPr>
              <a:t> adresi üzerinden linux’un kaynak kodu üzerinde arama yapıyoruz.</a:t>
            </a:r>
            <a:endParaRPr/>
          </a:p>
        </p:txBody>
      </p:sp>
      <p:sp>
        <p:nvSpPr>
          <p:cNvPr id="106" name="Google Shape;106;p17"/>
          <p:cNvSpPr txBox="1"/>
          <p:nvPr/>
        </p:nvSpPr>
        <p:spPr>
          <a:xfrm>
            <a:off x="183150" y="2866375"/>
            <a:ext cx="4227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a:solidFill>
                  <a:schemeClr val="dk2"/>
                </a:solidFill>
                <a:latin typeface="Raleway"/>
                <a:ea typeface="Raleway"/>
                <a:cs typeface="Raleway"/>
                <a:sym typeface="Raleway"/>
              </a:rPr>
              <a:t>Container diye aradığımızda çıkan şeyler aslında aynı isme sahip Container teknolojisiyle alakası olmayan şeylerdir.</a:t>
            </a:r>
            <a:r>
              <a:rPr lang="tr"/>
              <a:t> </a:t>
            </a:r>
            <a:endParaRPr/>
          </a:p>
        </p:txBody>
      </p:sp>
      <p:sp>
        <p:nvSpPr>
          <p:cNvPr id="107" name="Google Shape;107;p17"/>
          <p:cNvSpPr txBox="1"/>
          <p:nvPr/>
        </p:nvSpPr>
        <p:spPr>
          <a:xfrm>
            <a:off x="183150" y="3635875"/>
            <a:ext cx="4227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a:solidFill>
                  <a:schemeClr val="dk2"/>
                </a:solidFill>
                <a:latin typeface="Raleway"/>
                <a:ea typeface="Raleway"/>
                <a:cs typeface="Raleway"/>
                <a:sym typeface="Raleway"/>
              </a:rPr>
              <a:t>Container teknolojisinin konseptine linux kernel’de bulamıyoruz.</a:t>
            </a:r>
            <a:endParaRPr sz="1200" b="1">
              <a:solidFill>
                <a:schemeClr val="dk2"/>
              </a:solidFill>
              <a:latin typeface="Raleway"/>
              <a:ea typeface="Raleway"/>
              <a:cs typeface="Raleway"/>
              <a:sym typeface="Raleway"/>
            </a:endParaRPr>
          </a:p>
          <a:p>
            <a:pPr marL="0" lvl="0" indent="0" algn="l" rtl="0">
              <a:spcBef>
                <a:spcPts val="0"/>
              </a:spcBef>
              <a:spcAft>
                <a:spcPts val="0"/>
              </a:spcAft>
              <a:buNone/>
            </a:pPr>
            <a:endParaRPr sz="1200" b="1">
              <a:solidFill>
                <a:schemeClr val="dk2"/>
              </a:solidFill>
              <a:latin typeface="Raleway"/>
              <a:ea typeface="Raleway"/>
              <a:cs typeface="Raleway"/>
              <a:sym typeface="Raleway"/>
            </a:endParaRPr>
          </a:p>
          <a:p>
            <a:pPr marL="0" lvl="0" indent="0" algn="l" rtl="0">
              <a:spcBef>
                <a:spcPts val="0"/>
              </a:spcBef>
              <a:spcAft>
                <a:spcPts val="0"/>
              </a:spcAft>
              <a:buNone/>
            </a:pPr>
            <a:r>
              <a:rPr lang="tr" b="1">
                <a:solidFill>
                  <a:srgbClr val="FF0000"/>
                </a:solidFill>
                <a:latin typeface="Raleway"/>
                <a:ea typeface="Raleway"/>
                <a:cs typeface="Raleway"/>
                <a:sym typeface="Raleway"/>
              </a:rPr>
              <a:t>O zaman containerlar nasıl çalışıyor?</a:t>
            </a:r>
            <a:endParaRPr sz="1600">
              <a:solidFill>
                <a:srgbClr val="FF0000"/>
              </a:solidFill>
            </a:endParaRPr>
          </a:p>
          <a:p>
            <a:pPr marL="0" lvl="0" indent="0" algn="l" rtl="0">
              <a:spcBef>
                <a:spcPts val="0"/>
              </a:spcBef>
              <a:spcAft>
                <a:spcPts val="0"/>
              </a:spcAft>
              <a:buNone/>
            </a:pPr>
            <a:endParaRPr/>
          </a:p>
        </p:txBody>
      </p:sp>
      <p:grpSp>
        <p:nvGrpSpPr>
          <p:cNvPr id="108" name="Google Shape;108;p17"/>
          <p:cNvGrpSpPr/>
          <p:nvPr/>
        </p:nvGrpSpPr>
        <p:grpSpPr>
          <a:xfrm>
            <a:off x="183150" y="1290062"/>
            <a:ext cx="3358751" cy="475377"/>
            <a:chOff x="183150" y="1290062"/>
            <a:chExt cx="3358751" cy="475377"/>
          </a:xfrm>
        </p:grpSpPr>
        <p:sp>
          <p:nvSpPr>
            <p:cNvPr id="109" name="Google Shape;109;p17"/>
            <p:cNvSpPr txBox="1"/>
            <p:nvPr/>
          </p:nvSpPr>
          <p:spPr>
            <a:xfrm>
              <a:off x="183150" y="13431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b="1">
                  <a:solidFill>
                    <a:schemeClr val="dk2"/>
                  </a:solidFill>
                  <a:latin typeface="Raleway"/>
                  <a:ea typeface="Raleway"/>
                  <a:cs typeface="Raleway"/>
                  <a:sym typeface="Raleway"/>
                </a:rPr>
                <a:t>Aslında Container diye bir şey yoktur. </a:t>
              </a:r>
              <a:endParaRPr sz="1200" b="1">
                <a:solidFill>
                  <a:schemeClr val="dk2"/>
                </a:solidFill>
                <a:latin typeface="Raleway"/>
                <a:ea typeface="Raleway"/>
                <a:cs typeface="Raleway"/>
                <a:sym typeface="Raleway"/>
              </a:endParaRPr>
            </a:p>
          </p:txBody>
        </p:sp>
        <p:pic>
          <p:nvPicPr>
            <p:cNvPr id="110" name="Google Shape;110;p17"/>
            <p:cNvPicPr preferRelativeResize="0"/>
            <p:nvPr/>
          </p:nvPicPr>
          <p:blipFill>
            <a:blip r:embed="rId6">
              <a:alphaModFix/>
            </a:blip>
            <a:stretch>
              <a:fillRect/>
            </a:stretch>
          </p:blipFill>
          <p:spPr>
            <a:xfrm>
              <a:off x="3066524" y="1290062"/>
              <a:ext cx="475377" cy="47537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1000"/>
                                        <p:tgtEl>
                                          <p:spTgt spid="103"/>
                                        </p:tgtEl>
                                        <p:attrNameLst>
                                          <p:attrName>ppt_w</p:attrName>
                                        </p:attrNameLst>
                                      </p:cBhvr>
                                      <p:tavLst>
                                        <p:tav tm="0">
                                          <p:val>
                                            <p:strVal val="0"/>
                                          </p:val>
                                        </p:tav>
                                        <p:tav tm="100000">
                                          <p:val>
                                            <p:strVal val="#ppt_w"/>
                                          </p:val>
                                        </p:tav>
                                      </p:tavLst>
                                    </p:anim>
                                    <p:anim calcmode="lin" valueType="num">
                                      <p:cBhvr additive="base">
                                        <p:cTn id="8" dur="1000"/>
                                        <p:tgtEl>
                                          <p:spTgt spid="10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83100" y="0"/>
            <a:ext cx="8622300" cy="8004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4000">
                <a:solidFill>
                  <a:schemeClr val="accent5"/>
                </a:solidFill>
              </a:rPr>
              <a:t>Kernel’deki Container Özellikleri</a:t>
            </a:r>
            <a:endParaRPr sz="2200" b="0"/>
          </a:p>
        </p:txBody>
      </p:sp>
      <p:sp>
        <p:nvSpPr>
          <p:cNvPr id="116" name="Google Shape;116;p18"/>
          <p:cNvSpPr txBox="1"/>
          <p:nvPr/>
        </p:nvSpPr>
        <p:spPr>
          <a:xfrm>
            <a:off x="412075" y="800400"/>
            <a:ext cx="867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rgbClr val="FFFFFF"/>
                </a:solidFill>
              </a:rPr>
              <a:t>Sanallaştırma teknolojilerinin temel amacı yapılan işlemleri birbirlerinden soyutlamaktır. Birbirlerini görmemesini sağlamaktır. </a:t>
            </a:r>
            <a:endParaRPr>
              <a:solidFill>
                <a:srgbClr val="FFFFFF"/>
              </a:solidFill>
            </a:endParaRPr>
          </a:p>
        </p:txBody>
      </p:sp>
      <p:sp>
        <p:nvSpPr>
          <p:cNvPr id="117" name="Google Shape;117;p18"/>
          <p:cNvSpPr txBox="1"/>
          <p:nvPr/>
        </p:nvSpPr>
        <p:spPr>
          <a:xfrm>
            <a:off x="412075" y="1427175"/>
            <a:ext cx="7761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rgbClr val="FFFFFF"/>
                </a:solidFill>
              </a:rPr>
              <a:t>Container mimarisinde donanım katmanı düzeyinde soyutlama olmadığından işletim sistemi özelliklerini soyutlamak gerekmektedir. </a:t>
            </a:r>
            <a:endParaRPr>
              <a:solidFill>
                <a:srgbClr val="FFFFFF"/>
              </a:solidFill>
            </a:endParaRPr>
          </a:p>
          <a:p>
            <a:pPr marL="0" lvl="0" indent="0" algn="l" rtl="0">
              <a:spcBef>
                <a:spcPts val="0"/>
              </a:spcBef>
              <a:spcAft>
                <a:spcPts val="0"/>
              </a:spcAft>
              <a:buNone/>
            </a:pPr>
            <a:r>
              <a:rPr lang="tr">
                <a:solidFill>
                  <a:srgbClr val="FFFFFF"/>
                </a:solidFill>
              </a:rPr>
              <a:t>Bunun için zaman içinde teknolojiler geliştirilmiştir.</a:t>
            </a:r>
            <a:endParaRPr>
              <a:solidFill>
                <a:srgbClr val="FFFFFF"/>
              </a:solidFill>
            </a:endParaRPr>
          </a:p>
          <a:p>
            <a:pPr marL="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tr" b="1">
                <a:solidFill>
                  <a:srgbClr val="FF9900"/>
                </a:solidFill>
              </a:rPr>
              <a:t>namespacing Teknolojileri</a:t>
            </a:r>
            <a:r>
              <a:rPr lang="tr">
                <a:solidFill>
                  <a:srgbClr val="FFFFFF"/>
                </a:solidFill>
              </a:rPr>
              <a:t> (Amacı: Container’ın gördüğü şeyleri kısıtlamak)</a:t>
            </a:r>
            <a:endParaRPr>
              <a:solidFill>
                <a:srgbClr val="FFFFFF"/>
              </a:solidFill>
            </a:endParaRPr>
          </a:p>
          <a:p>
            <a:pPr marL="914400" lvl="1" indent="-317500" algn="l" rtl="0">
              <a:spcBef>
                <a:spcPts val="0"/>
              </a:spcBef>
              <a:spcAft>
                <a:spcPts val="0"/>
              </a:spcAft>
              <a:buClr>
                <a:srgbClr val="6FA8DC"/>
              </a:buClr>
              <a:buSzPts val="1400"/>
              <a:buChar char="◆"/>
            </a:pPr>
            <a:r>
              <a:rPr lang="tr">
                <a:solidFill>
                  <a:srgbClr val="6FA8DC"/>
                </a:solidFill>
              </a:rPr>
              <a:t>chroot</a:t>
            </a:r>
            <a:endParaRPr>
              <a:solidFill>
                <a:srgbClr val="6FA8DC"/>
              </a:solidFill>
            </a:endParaRPr>
          </a:p>
          <a:p>
            <a:pPr marL="914400" lvl="1" indent="-317500" algn="l" rtl="0">
              <a:spcBef>
                <a:spcPts val="0"/>
              </a:spcBef>
              <a:spcAft>
                <a:spcPts val="0"/>
              </a:spcAft>
              <a:buClr>
                <a:srgbClr val="A4C2F4"/>
              </a:buClr>
              <a:buSzPts val="1400"/>
              <a:buChar char="◆"/>
            </a:pPr>
            <a:r>
              <a:rPr lang="tr">
                <a:solidFill>
                  <a:srgbClr val="6FA8DC"/>
                </a:solidFill>
              </a:rPr>
              <a:t>unshare</a:t>
            </a:r>
            <a:endParaRPr>
              <a:solidFill>
                <a:srgbClr val="6FA8DC"/>
              </a:solidFill>
            </a:endParaRPr>
          </a:p>
          <a:p>
            <a:pPr marL="914400" lvl="0" indent="0" algn="l" rtl="0">
              <a:spcBef>
                <a:spcPts val="0"/>
              </a:spcBef>
              <a:spcAft>
                <a:spcPts val="0"/>
              </a:spcAft>
              <a:buNone/>
            </a:pPr>
            <a:endParaRPr>
              <a:solidFill>
                <a:srgbClr val="6FA8DC"/>
              </a:solidFill>
            </a:endParaRPr>
          </a:p>
          <a:p>
            <a:pPr marL="457200" lvl="0" indent="-317500" algn="l" rtl="0">
              <a:spcBef>
                <a:spcPts val="0"/>
              </a:spcBef>
              <a:spcAft>
                <a:spcPts val="0"/>
              </a:spcAft>
              <a:buClr>
                <a:srgbClr val="FFFFFF"/>
              </a:buClr>
              <a:buSzPts val="1400"/>
              <a:buChar char="➔"/>
            </a:pPr>
            <a:r>
              <a:rPr lang="tr" b="1">
                <a:solidFill>
                  <a:srgbClr val="FF9900"/>
                </a:solidFill>
              </a:rPr>
              <a:t>resource controls Teknolojileri</a:t>
            </a:r>
            <a:r>
              <a:rPr lang="tr">
                <a:solidFill>
                  <a:srgbClr val="FFFFFF"/>
                </a:solidFill>
              </a:rPr>
              <a:t> (Amacı: Container’ın kullandığı kaynakları kısıtlamak)</a:t>
            </a:r>
            <a:endParaRPr>
              <a:solidFill>
                <a:srgbClr val="FFFFFF"/>
              </a:solidFill>
            </a:endParaRPr>
          </a:p>
          <a:p>
            <a:pPr marL="914400" lvl="1" indent="-317500" algn="l" rtl="0">
              <a:spcBef>
                <a:spcPts val="0"/>
              </a:spcBef>
              <a:spcAft>
                <a:spcPts val="0"/>
              </a:spcAft>
              <a:buClr>
                <a:srgbClr val="FFFFFF"/>
              </a:buClr>
              <a:buSzPts val="1400"/>
              <a:buChar char="◆"/>
            </a:pPr>
            <a:r>
              <a:rPr lang="tr">
                <a:solidFill>
                  <a:srgbClr val="6FA8DC"/>
                </a:solidFill>
              </a:rPr>
              <a:t>cgroups</a:t>
            </a:r>
            <a:endParaRPr>
              <a:solidFill>
                <a:srgbClr val="FFFFFF"/>
              </a:solidFill>
            </a:endParaRPr>
          </a:p>
          <a:p>
            <a:pPr marL="0" lvl="0" indent="0" algn="l" rtl="0">
              <a:spcBef>
                <a:spcPts val="0"/>
              </a:spcBef>
              <a:spcAft>
                <a:spcPts val="0"/>
              </a:spcAft>
              <a:buClr>
                <a:schemeClr val="dk2"/>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grpSp>
        <p:nvGrpSpPr>
          <p:cNvPr id="122" name="Google Shape;122;p19"/>
          <p:cNvGrpSpPr/>
          <p:nvPr/>
        </p:nvGrpSpPr>
        <p:grpSpPr>
          <a:xfrm>
            <a:off x="624622" y="793575"/>
            <a:ext cx="5742505" cy="1193587"/>
            <a:chOff x="3977400" y="945995"/>
            <a:chExt cx="5742505" cy="1193587"/>
          </a:xfrm>
        </p:grpSpPr>
        <p:grpSp>
          <p:nvGrpSpPr>
            <p:cNvPr id="123" name="Google Shape;123;p19"/>
            <p:cNvGrpSpPr/>
            <p:nvPr/>
          </p:nvGrpSpPr>
          <p:grpSpPr>
            <a:xfrm>
              <a:off x="4732925" y="1140987"/>
              <a:ext cx="529800" cy="998596"/>
              <a:chOff x="4318975" y="1083450"/>
              <a:chExt cx="529800" cy="591305"/>
            </a:xfrm>
          </p:grpSpPr>
          <p:sp>
            <p:nvSpPr>
              <p:cNvPr id="124" name="Google Shape;124;p19"/>
              <p:cNvSpPr/>
              <p:nvPr/>
            </p:nvSpPr>
            <p:spPr>
              <a:xfrm>
                <a:off x="4517129" y="1083455"/>
                <a:ext cx="133500" cy="5913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9"/>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26" name="Google Shape;126;p19"/>
            <p:cNvSpPr txBox="1"/>
            <p:nvPr/>
          </p:nvSpPr>
          <p:spPr>
            <a:xfrm>
              <a:off x="5343506" y="945995"/>
              <a:ext cx="43764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latin typeface="Roboto"/>
                  <a:ea typeface="Roboto"/>
                  <a:cs typeface="Roboto"/>
                  <a:sym typeface="Roboto"/>
                </a:rPr>
                <a:t>Kubernetes, Docker’ı alt yapısal kullanımdan çıkardı.</a:t>
              </a:r>
              <a:endParaRPr sz="1100" b="1">
                <a:latin typeface="Roboto"/>
                <a:ea typeface="Roboto"/>
                <a:cs typeface="Roboto"/>
                <a:sym typeface="Roboto"/>
              </a:endParaRPr>
            </a:p>
          </p:txBody>
        </p:sp>
        <p:sp>
          <p:nvSpPr>
            <p:cNvPr id="127" name="Google Shape;127;p19"/>
            <p:cNvSpPr txBox="1"/>
            <p:nvPr/>
          </p:nvSpPr>
          <p:spPr>
            <a:xfrm>
              <a:off x="5343503" y="1222245"/>
              <a:ext cx="39414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900">
                  <a:latin typeface="Roboto"/>
                  <a:ea typeface="Roboto"/>
                  <a:cs typeface="Roboto"/>
                  <a:sym typeface="Roboto"/>
                </a:rPr>
                <a:t>Kubernetes, altyapısına doğrudan containerd’yi aldı.</a:t>
              </a:r>
              <a:endParaRPr sz="900">
                <a:latin typeface="Roboto"/>
                <a:ea typeface="Roboto"/>
                <a:cs typeface="Roboto"/>
                <a:sym typeface="Roboto"/>
              </a:endParaRPr>
            </a:p>
          </p:txBody>
        </p:sp>
        <p:sp>
          <p:nvSpPr>
            <p:cNvPr id="128" name="Google Shape;128;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latin typeface="Roboto"/>
                  <a:ea typeface="Roboto"/>
                  <a:cs typeface="Roboto"/>
                  <a:sym typeface="Roboto"/>
                </a:rPr>
                <a:t>2020</a:t>
              </a:r>
              <a:endParaRPr sz="900">
                <a:latin typeface="Roboto"/>
                <a:ea typeface="Roboto"/>
                <a:cs typeface="Roboto"/>
                <a:sym typeface="Roboto"/>
              </a:endParaRPr>
            </a:p>
          </p:txBody>
        </p:sp>
      </p:grpSp>
      <p:grpSp>
        <p:nvGrpSpPr>
          <p:cNvPr id="129" name="Google Shape;129;p19"/>
          <p:cNvGrpSpPr/>
          <p:nvPr/>
        </p:nvGrpSpPr>
        <p:grpSpPr>
          <a:xfrm>
            <a:off x="624622" y="1489625"/>
            <a:ext cx="6170006" cy="1193488"/>
            <a:chOff x="3977400" y="946002"/>
            <a:chExt cx="6170006" cy="1193488"/>
          </a:xfrm>
        </p:grpSpPr>
        <p:grpSp>
          <p:nvGrpSpPr>
            <p:cNvPr id="130" name="Google Shape;130;p19"/>
            <p:cNvGrpSpPr/>
            <p:nvPr/>
          </p:nvGrpSpPr>
          <p:grpSpPr>
            <a:xfrm>
              <a:off x="4732925" y="1140987"/>
              <a:ext cx="529800" cy="998503"/>
              <a:chOff x="4318975" y="1083450"/>
              <a:chExt cx="529800" cy="591250"/>
            </a:xfrm>
          </p:grpSpPr>
          <p:sp>
            <p:nvSpPr>
              <p:cNvPr id="131" name="Google Shape;131;p19"/>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19"/>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33" name="Google Shape;133;p19"/>
            <p:cNvSpPr txBox="1"/>
            <p:nvPr/>
          </p:nvSpPr>
          <p:spPr>
            <a:xfrm>
              <a:off x="5343506" y="946002"/>
              <a:ext cx="48039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latin typeface="Roboto"/>
                  <a:ea typeface="Roboto"/>
                  <a:cs typeface="Roboto"/>
                  <a:sym typeface="Roboto"/>
                </a:rPr>
                <a:t>Container Runtime, containerd ismi olarak Docker alt yapısından ayrıldı.</a:t>
              </a:r>
              <a:endParaRPr sz="1100" b="1">
                <a:latin typeface="Roboto"/>
                <a:ea typeface="Roboto"/>
                <a:cs typeface="Roboto"/>
                <a:sym typeface="Roboto"/>
              </a:endParaRPr>
            </a:p>
          </p:txBody>
        </p:sp>
        <p:sp>
          <p:nvSpPr>
            <p:cNvPr id="134" name="Google Shape;134;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latin typeface="Roboto"/>
                  <a:ea typeface="Roboto"/>
                  <a:cs typeface="Roboto"/>
                  <a:sym typeface="Roboto"/>
                </a:rPr>
                <a:t>2015</a:t>
              </a:r>
              <a:endParaRPr sz="900">
                <a:latin typeface="Roboto"/>
                <a:ea typeface="Roboto"/>
                <a:cs typeface="Roboto"/>
                <a:sym typeface="Roboto"/>
              </a:endParaRPr>
            </a:p>
          </p:txBody>
        </p:sp>
      </p:grpSp>
      <p:grpSp>
        <p:nvGrpSpPr>
          <p:cNvPr id="135" name="Google Shape;135;p19"/>
          <p:cNvGrpSpPr/>
          <p:nvPr/>
        </p:nvGrpSpPr>
        <p:grpSpPr>
          <a:xfrm>
            <a:off x="624622" y="3250970"/>
            <a:ext cx="4094300" cy="1193487"/>
            <a:chOff x="3977400" y="946003"/>
            <a:chExt cx="4094300" cy="1193487"/>
          </a:xfrm>
        </p:grpSpPr>
        <p:grpSp>
          <p:nvGrpSpPr>
            <p:cNvPr id="136" name="Google Shape;136;p19"/>
            <p:cNvGrpSpPr/>
            <p:nvPr/>
          </p:nvGrpSpPr>
          <p:grpSpPr>
            <a:xfrm>
              <a:off x="4732925" y="1142460"/>
              <a:ext cx="529800" cy="997030"/>
              <a:chOff x="4318975" y="1084322"/>
              <a:chExt cx="529800" cy="590378"/>
            </a:xfrm>
          </p:grpSpPr>
          <p:sp>
            <p:nvSpPr>
              <p:cNvPr id="137" name="Google Shape;137;p19"/>
              <p:cNvSpPr/>
              <p:nvPr/>
            </p:nvSpPr>
            <p:spPr>
              <a:xfrm>
                <a:off x="4517125" y="1086100"/>
                <a:ext cx="133500" cy="588600"/>
              </a:xfrm>
              <a:prstGeom prst="rect">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19"/>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39" name="Google Shape;139;p19"/>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solidFill>
                    <a:srgbClr val="FFFFFF"/>
                  </a:solidFill>
                  <a:latin typeface="Roboto"/>
                  <a:ea typeface="Roboto"/>
                  <a:cs typeface="Roboto"/>
                  <a:sym typeface="Roboto"/>
                </a:rPr>
                <a:t>cgroups, Linux kernel’ine eklendi. </a:t>
              </a:r>
              <a:endParaRPr sz="1100" b="1">
                <a:solidFill>
                  <a:srgbClr val="FFFFFF"/>
                </a:solidFill>
                <a:latin typeface="Roboto"/>
                <a:ea typeface="Roboto"/>
                <a:cs typeface="Roboto"/>
                <a:sym typeface="Roboto"/>
              </a:endParaRPr>
            </a:p>
          </p:txBody>
        </p:sp>
        <p:sp>
          <p:nvSpPr>
            <p:cNvPr id="140" name="Google Shape;140;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solidFill>
                    <a:srgbClr val="FFFFFF"/>
                  </a:solidFill>
                  <a:latin typeface="Roboto"/>
                  <a:ea typeface="Roboto"/>
                  <a:cs typeface="Roboto"/>
                  <a:sym typeface="Roboto"/>
                </a:rPr>
                <a:t>2006</a:t>
              </a:r>
              <a:endParaRPr sz="900">
                <a:solidFill>
                  <a:srgbClr val="FFFFFF"/>
                </a:solidFill>
                <a:latin typeface="Roboto"/>
                <a:ea typeface="Roboto"/>
                <a:cs typeface="Roboto"/>
                <a:sym typeface="Roboto"/>
              </a:endParaRPr>
            </a:p>
          </p:txBody>
        </p:sp>
      </p:grpSp>
      <p:grpSp>
        <p:nvGrpSpPr>
          <p:cNvPr id="141" name="Google Shape;141;p19"/>
          <p:cNvGrpSpPr/>
          <p:nvPr/>
        </p:nvGrpSpPr>
        <p:grpSpPr>
          <a:xfrm>
            <a:off x="624622" y="1707975"/>
            <a:ext cx="5742505" cy="1193700"/>
            <a:chOff x="3977400" y="945995"/>
            <a:chExt cx="5742505" cy="1193700"/>
          </a:xfrm>
        </p:grpSpPr>
        <p:sp>
          <p:nvSpPr>
            <p:cNvPr id="142" name="Google Shape;142;p19"/>
            <p:cNvSpPr/>
            <p:nvPr/>
          </p:nvSpPr>
          <p:spPr>
            <a:xfrm>
              <a:off x="4931079" y="1140995"/>
              <a:ext cx="133500" cy="9987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5343506" y="945995"/>
              <a:ext cx="43764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latin typeface="Roboto"/>
                  <a:ea typeface="Roboto"/>
                  <a:cs typeface="Roboto"/>
                  <a:sym typeface="Roboto"/>
                </a:rPr>
                <a:t>Kubernetes sunuldu.</a:t>
              </a:r>
              <a:endParaRPr sz="1100" b="1">
                <a:latin typeface="Roboto"/>
                <a:ea typeface="Roboto"/>
                <a:cs typeface="Roboto"/>
                <a:sym typeface="Roboto"/>
              </a:endParaRPr>
            </a:p>
          </p:txBody>
        </p:sp>
        <p:sp>
          <p:nvSpPr>
            <p:cNvPr id="144" name="Google Shape;144;p19"/>
            <p:cNvSpPr txBox="1"/>
            <p:nvPr/>
          </p:nvSpPr>
          <p:spPr>
            <a:xfrm>
              <a:off x="5343503" y="1222245"/>
              <a:ext cx="39414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 sz="900">
                  <a:latin typeface="Roboto"/>
                  <a:ea typeface="Roboto"/>
                  <a:cs typeface="Roboto"/>
                  <a:sym typeface="Roboto"/>
                </a:rPr>
                <a:t>Kubernetes’in gelişi ile container’ların yönetimsel devrimi hızlandı.</a:t>
              </a:r>
              <a:endParaRPr sz="900">
                <a:latin typeface="Roboto"/>
                <a:ea typeface="Roboto"/>
                <a:cs typeface="Roboto"/>
                <a:sym typeface="Roboto"/>
              </a:endParaRPr>
            </a:p>
          </p:txBody>
        </p:sp>
        <p:sp>
          <p:nvSpPr>
            <p:cNvPr id="145" name="Google Shape;145;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latin typeface="Roboto"/>
                  <a:ea typeface="Roboto"/>
                  <a:cs typeface="Roboto"/>
                  <a:sym typeface="Roboto"/>
                </a:rPr>
                <a:t>2014</a:t>
              </a:r>
              <a:endParaRPr sz="900">
                <a:latin typeface="Roboto"/>
                <a:ea typeface="Roboto"/>
                <a:cs typeface="Roboto"/>
                <a:sym typeface="Roboto"/>
              </a:endParaRPr>
            </a:p>
          </p:txBody>
        </p:sp>
      </p:grpSp>
      <p:cxnSp>
        <p:nvCxnSpPr>
          <p:cNvPr id="146" name="Google Shape;146;p19"/>
          <p:cNvCxnSpPr/>
          <p:nvPr/>
        </p:nvCxnSpPr>
        <p:spPr>
          <a:xfrm rot="10800000">
            <a:off x="1380146" y="1902967"/>
            <a:ext cx="529800" cy="0"/>
          </a:xfrm>
          <a:prstGeom prst="straightConnector1">
            <a:avLst/>
          </a:prstGeom>
          <a:noFill/>
          <a:ln w="9525" cap="flat" cmpd="sng">
            <a:solidFill>
              <a:srgbClr val="840D35"/>
            </a:solidFill>
            <a:prstDash val="solid"/>
            <a:round/>
            <a:headEnd type="none" w="sm" len="sm"/>
            <a:tailEnd type="none" w="sm" len="sm"/>
          </a:ln>
        </p:spPr>
      </p:cxnSp>
      <p:grpSp>
        <p:nvGrpSpPr>
          <p:cNvPr id="147" name="Google Shape;147;p19"/>
          <p:cNvGrpSpPr/>
          <p:nvPr/>
        </p:nvGrpSpPr>
        <p:grpSpPr>
          <a:xfrm>
            <a:off x="624622" y="2241375"/>
            <a:ext cx="5742505" cy="1193700"/>
            <a:chOff x="3977400" y="945995"/>
            <a:chExt cx="5742505" cy="1193700"/>
          </a:xfrm>
        </p:grpSpPr>
        <p:sp>
          <p:nvSpPr>
            <p:cNvPr id="148" name="Google Shape;148;p19"/>
            <p:cNvSpPr/>
            <p:nvPr/>
          </p:nvSpPr>
          <p:spPr>
            <a:xfrm>
              <a:off x="4931079" y="1140995"/>
              <a:ext cx="133500" cy="9987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txBox="1"/>
            <p:nvPr/>
          </p:nvSpPr>
          <p:spPr>
            <a:xfrm>
              <a:off x="5343506" y="945995"/>
              <a:ext cx="43764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latin typeface="Roboto"/>
                  <a:ea typeface="Roboto"/>
                  <a:cs typeface="Roboto"/>
                  <a:sym typeface="Roboto"/>
                </a:rPr>
                <a:t>Docker sunuldu.</a:t>
              </a:r>
              <a:endParaRPr sz="1100" b="1">
                <a:latin typeface="Roboto"/>
                <a:ea typeface="Roboto"/>
                <a:cs typeface="Roboto"/>
                <a:sym typeface="Roboto"/>
              </a:endParaRPr>
            </a:p>
          </p:txBody>
        </p:sp>
        <p:sp>
          <p:nvSpPr>
            <p:cNvPr id="150" name="Google Shape;150;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latin typeface="Roboto"/>
                  <a:ea typeface="Roboto"/>
                  <a:cs typeface="Roboto"/>
                  <a:sym typeface="Roboto"/>
                </a:rPr>
                <a:t>2013</a:t>
              </a:r>
              <a:endParaRPr sz="900">
                <a:latin typeface="Roboto"/>
                <a:ea typeface="Roboto"/>
                <a:cs typeface="Roboto"/>
                <a:sym typeface="Roboto"/>
              </a:endParaRPr>
            </a:p>
          </p:txBody>
        </p:sp>
      </p:grpSp>
      <p:cxnSp>
        <p:nvCxnSpPr>
          <p:cNvPr id="151" name="Google Shape;151;p19"/>
          <p:cNvCxnSpPr/>
          <p:nvPr/>
        </p:nvCxnSpPr>
        <p:spPr>
          <a:xfrm rot="10800000">
            <a:off x="1380146" y="2436367"/>
            <a:ext cx="529800" cy="0"/>
          </a:xfrm>
          <a:prstGeom prst="straightConnector1">
            <a:avLst/>
          </a:prstGeom>
          <a:noFill/>
          <a:ln w="9525" cap="flat" cmpd="sng">
            <a:solidFill>
              <a:srgbClr val="840D35"/>
            </a:solidFill>
            <a:prstDash val="solid"/>
            <a:round/>
            <a:headEnd type="none" w="sm" len="sm"/>
            <a:tailEnd type="none" w="sm" len="sm"/>
          </a:ln>
        </p:spPr>
      </p:cxnSp>
      <p:grpSp>
        <p:nvGrpSpPr>
          <p:cNvPr id="152" name="Google Shape;152;p19"/>
          <p:cNvGrpSpPr/>
          <p:nvPr/>
        </p:nvGrpSpPr>
        <p:grpSpPr>
          <a:xfrm>
            <a:off x="624622" y="3708170"/>
            <a:ext cx="4094300" cy="1193487"/>
            <a:chOff x="3977400" y="946003"/>
            <a:chExt cx="4094300" cy="1193487"/>
          </a:xfrm>
        </p:grpSpPr>
        <p:grpSp>
          <p:nvGrpSpPr>
            <p:cNvPr id="153" name="Google Shape;153;p19"/>
            <p:cNvGrpSpPr/>
            <p:nvPr/>
          </p:nvGrpSpPr>
          <p:grpSpPr>
            <a:xfrm>
              <a:off x="4732925" y="1142460"/>
              <a:ext cx="529800" cy="997030"/>
              <a:chOff x="4318975" y="1084322"/>
              <a:chExt cx="529800" cy="590378"/>
            </a:xfrm>
          </p:grpSpPr>
          <p:sp>
            <p:nvSpPr>
              <p:cNvPr id="154" name="Google Shape;154;p19"/>
              <p:cNvSpPr/>
              <p:nvPr/>
            </p:nvSpPr>
            <p:spPr>
              <a:xfrm>
                <a:off x="4517125" y="1086100"/>
                <a:ext cx="133500" cy="588600"/>
              </a:xfrm>
              <a:prstGeom prst="rect">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9"/>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56" name="Google Shape;156;p19"/>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solidFill>
                    <a:srgbClr val="FFFFFF"/>
                  </a:solidFill>
                  <a:latin typeface="Roboto"/>
                  <a:ea typeface="Roboto"/>
                  <a:cs typeface="Roboto"/>
                  <a:sym typeface="Roboto"/>
                </a:rPr>
                <a:t>namespaces, Linux Kernel’ine eklendi. </a:t>
              </a:r>
              <a:endParaRPr sz="1100" b="1">
                <a:solidFill>
                  <a:srgbClr val="FFFFFF"/>
                </a:solidFill>
                <a:latin typeface="Roboto"/>
                <a:ea typeface="Roboto"/>
                <a:cs typeface="Roboto"/>
                <a:sym typeface="Roboto"/>
              </a:endParaRPr>
            </a:p>
          </p:txBody>
        </p:sp>
        <p:sp>
          <p:nvSpPr>
            <p:cNvPr id="157" name="Google Shape;157;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solidFill>
                    <a:srgbClr val="FFFFFF"/>
                  </a:solidFill>
                  <a:latin typeface="Roboto"/>
                  <a:ea typeface="Roboto"/>
                  <a:cs typeface="Roboto"/>
                  <a:sym typeface="Roboto"/>
                </a:rPr>
                <a:t>2002</a:t>
              </a:r>
              <a:endParaRPr sz="900">
                <a:solidFill>
                  <a:srgbClr val="FFFFFF"/>
                </a:solidFill>
                <a:latin typeface="Roboto"/>
                <a:ea typeface="Roboto"/>
                <a:cs typeface="Roboto"/>
                <a:sym typeface="Roboto"/>
              </a:endParaRPr>
            </a:p>
          </p:txBody>
        </p:sp>
      </p:grpSp>
      <p:grpSp>
        <p:nvGrpSpPr>
          <p:cNvPr id="158" name="Google Shape;158;p19"/>
          <p:cNvGrpSpPr/>
          <p:nvPr/>
        </p:nvGrpSpPr>
        <p:grpSpPr>
          <a:xfrm>
            <a:off x="624622" y="4698770"/>
            <a:ext cx="4094300" cy="374490"/>
            <a:chOff x="3977400" y="946003"/>
            <a:chExt cx="4094300" cy="374490"/>
          </a:xfrm>
        </p:grpSpPr>
        <p:cxnSp>
          <p:nvCxnSpPr>
            <p:cNvPr id="159" name="Google Shape;159;p19"/>
            <p:cNvCxnSpPr/>
            <p:nvPr/>
          </p:nvCxnSpPr>
          <p:spPr>
            <a:xfrm rot="10800000">
              <a:off x="4732925" y="1142460"/>
              <a:ext cx="529800" cy="0"/>
            </a:xfrm>
            <a:prstGeom prst="straightConnector1">
              <a:avLst/>
            </a:prstGeom>
            <a:noFill/>
            <a:ln w="9525" cap="flat" cmpd="sng">
              <a:solidFill>
                <a:srgbClr val="C2C2C2"/>
              </a:solidFill>
              <a:prstDash val="solid"/>
              <a:round/>
              <a:headEnd type="none" w="sm" len="sm"/>
              <a:tailEnd type="none" w="sm" len="sm"/>
            </a:ln>
          </p:spPr>
        </p:cxnSp>
        <p:sp>
          <p:nvSpPr>
            <p:cNvPr id="160" name="Google Shape;160;p19"/>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100" b="1">
                  <a:solidFill>
                    <a:srgbClr val="FFFFFF"/>
                  </a:solidFill>
                  <a:latin typeface="Roboto"/>
                  <a:ea typeface="Roboto"/>
                  <a:cs typeface="Roboto"/>
                  <a:sym typeface="Roboto"/>
                </a:rPr>
                <a:t>chroot, Linux Kernel’ine eklendi. </a:t>
              </a:r>
              <a:endParaRPr sz="1100" b="1">
                <a:solidFill>
                  <a:srgbClr val="FFFFFF"/>
                </a:solidFill>
                <a:latin typeface="Roboto"/>
                <a:ea typeface="Roboto"/>
                <a:cs typeface="Roboto"/>
                <a:sym typeface="Roboto"/>
              </a:endParaRPr>
            </a:p>
          </p:txBody>
        </p:sp>
        <p:sp>
          <p:nvSpPr>
            <p:cNvPr id="161" name="Google Shape;161;p19"/>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tr" sz="900">
                  <a:solidFill>
                    <a:srgbClr val="FFFFFF"/>
                  </a:solidFill>
                  <a:latin typeface="Roboto"/>
                  <a:ea typeface="Roboto"/>
                  <a:cs typeface="Roboto"/>
                  <a:sym typeface="Roboto"/>
                </a:rPr>
                <a:t>1978</a:t>
              </a:r>
              <a:endParaRPr sz="900">
                <a:solidFill>
                  <a:srgbClr val="FFFFFF"/>
                </a:solidFill>
                <a:latin typeface="Roboto"/>
                <a:ea typeface="Roboto"/>
                <a:cs typeface="Roboto"/>
                <a:sym typeface="Roboto"/>
              </a:endParaRPr>
            </a:p>
          </p:txBody>
        </p:sp>
      </p:grpSp>
      <p:sp>
        <p:nvSpPr>
          <p:cNvPr id="162" name="Google Shape;162;p19"/>
          <p:cNvSpPr txBox="1">
            <a:spLocks noGrp="1"/>
          </p:cNvSpPr>
          <p:nvPr>
            <p:ph type="title" idx="4294967295"/>
          </p:nvPr>
        </p:nvSpPr>
        <p:spPr>
          <a:xfrm>
            <a:off x="-1106100" y="-37600"/>
            <a:ext cx="8510400" cy="9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a:solidFill>
                  <a:srgbClr val="FFFFFF"/>
                </a:solidFill>
              </a:rPr>
              <a:t>Zaman Çizelgesi</a:t>
            </a:r>
            <a:endParaRPr sz="2400" b="0">
              <a:solidFill>
                <a:srgbClr val="FFFFFF"/>
              </a:solidFill>
            </a:endParaRPr>
          </a:p>
        </p:txBody>
      </p:sp>
      <p:pic>
        <p:nvPicPr>
          <p:cNvPr id="163" name="Google Shape;163;p19"/>
          <p:cNvPicPr preferRelativeResize="0"/>
          <p:nvPr/>
        </p:nvPicPr>
        <p:blipFill>
          <a:blip r:embed="rId3">
            <a:alphaModFix/>
          </a:blip>
          <a:stretch>
            <a:fillRect/>
          </a:stretch>
        </p:blipFill>
        <p:spPr>
          <a:xfrm>
            <a:off x="5568650" y="3098650"/>
            <a:ext cx="3499149" cy="1967026"/>
          </a:xfrm>
          <a:prstGeom prst="rect">
            <a:avLst/>
          </a:prstGeom>
          <a:noFill/>
          <a:ln>
            <a:noFill/>
          </a:ln>
          <a:effectLst>
            <a:outerShdw blurRad="57150" dist="57150" dir="8640000" algn="bl" rotWithShape="0">
              <a:srgbClr val="000000">
                <a:alpha val="71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20"/>
          <p:cNvSpPr txBox="1">
            <a:spLocks noGrp="1"/>
          </p:cNvSpPr>
          <p:nvPr>
            <p:ph type="body" idx="1"/>
          </p:nvPr>
        </p:nvSpPr>
        <p:spPr>
          <a:xfrm>
            <a:off x="267100" y="142200"/>
            <a:ext cx="8653800" cy="48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sz="3000" b="1">
                <a:solidFill>
                  <a:schemeClr val="dk1"/>
                </a:solidFill>
                <a:latin typeface="Open Sans"/>
                <a:ea typeface="Open Sans"/>
                <a:cs typeface="Open Sans"/>
                <a:sym typeface="Open Sans"/>
              </a:rPr>
              <a:t>namespacing Teknolojileri</a:t>
            </a:r>
            <a:endParaRPr sz="18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Container’ın gördüğü şeyleri kısıtlayan teknolojilerdir. Container etrafına baktığında neleri görüp, neleri göremeyeceğini yöneten yapıları barındırırlar. </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Örneğin; </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Bir container içinden ana işletim sistemi dosyalarını göremezsiniz veya başka container’ın dosyalarını da göremezsiniz. </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Container’ın içinde çalışan process’lerin id’lerini sorguladığınızda sadece o container’ın içindekileri görünür. Diğer containerlar veya işletim sistemindekiler görülmez. </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r>
              <a:rPr lang="tr" sz="1400">
                <a:solidFill>
                  <a:srgbClr val="000000"/>
                </a:solidFill>
                <a:latin typeface="Open Sans"/>
                <a:ea typeface="Open Sans"/>
                <a:cs typeface="Open Sans"/>
                <a:sym typeface="Open Sans"/>
              </a:rPr>
              <a:t>Diğer containerların ve işletim sisteminin kullandığı portlarda görülmez.</a:t>
            </a:r>
            <a:endParaRPr sz="1400">
              <a:solidFill>
                <a:srgbClr val="000000"/>
              </a:solidFill>
              <a:latin typeface="Open Sans"/>
              <a:ea typeface="Open Sans"/>
              <a:cs typeface="Open Sans"/>
              <a:sym typeface="Open Sans"/>
            </a:endParaRPr>
          </a:p>
          <a:p>
            <a:pPr marL="0" lvl="0" indent="0" algn="l" rtl="0">
              <a:spcBef>
                <a:spcPts val="1600"/>
              </a:spcBef>
              <a:spcAft>
                <a:spcPts val="0"/>
              </a:spcAft>
              <a:buNone/>
            </a:pPr>
            <a:endParaRPr sz="1400">
              <a:solidFill>
                <a:srgbClr val="000000"/>
              </a:solidFill>
              <a:latin typeface="Open Sans"/>
              <a:ea typeface="Open Sans"/>
              <a:cs typeface="Open Sans"/>
              <a:sym typeface="Open Sans"/>
            </a:endParaRPr>
          </a:p>
          <a:p>
            <a:pPr marL="0" lvl="0" indent="0" algn="l" rtl="0">
              <a:spcBef>
                <a:spcPts val="1600"/>
              </a:spcBef>
              <a:spcAft>
                <a:spcPts val="1600"/>
              </a:spcAft>
              <a:buNone/>
            </a:pPr>
            <a:r>
              <a:rPr lang="tr" sz="1400">
                <a:solidFill>
                  <a:srgbClr val="000000"/>
                </a:solidFill>
                <a:latin typeface="Open Sans"/>
                <a:ea typeface="Open Sans"/>
                <a:cs typeface="Open Sans"/>
                <a:sym typeface="Open Sans"/>
              </a:rPr>
              <a:t> Sanallaştırma olmadan bu soyutlamayı mümkün kılan kernel içindeki namespacing teknolojileridir.</a:t>
            </a:r>
            <a:endParaRPr sz="1400">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960</Words>
  <Application>Microsoft Office PowerPoint</Application>
  <PresentationFormat>Ekran Gösterisi (16:9)</PresentationFormat>
  <Paragraphs>144</Paragraphs>
  <Slides>18</Slides>
  <Notes>16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18</vt:i4>
      </vt:variant>
    </vt:vector>
  </HeadingPairs>
  <TitlesOfParts>
    <vt:vector size="26" baseType="lpstr">
      <vt:lpstr>Calibri</vt:lpstr>
      <vt:lpstr>Roboto</vt:lpstr>
      <vt:lpstr>Lato</vt:lpstr>
      <vt:lpstr>Raleway</vt:lpstr>
      <vt:lpstr>Times New Roman</vt:lpstr>
      <vt:lpstr>Arial</vt:lpstr>
      <vt:lpstr>Open Sans</vt:lpstr>
      <vt:lpstr>Swiss</vt:lpstr>
      <vt:lpstr>PowerPoint Sunusu</vt:lpstr>
      <vt:lpstr>Oturum Planı</vt:lpstr>
      <vt:lpstr>Container Mimarisi ve  Docker</vt:lpstr>
      <vt:lpstr>PowerPoint Sunusu</vt:lpstr>
      <vt:lpstr>Sanal Makine Kurgusu  VS  Container Kurgusu </vt:lpstr>
      <vt:lpstr>Linux Containerlar Nasıl Çalışır?</vt:lpstr>
      <vt:lpstr>Kernel’deki Container Özellikleri</vt:lpstr>
      <vt:lpstr>Zaman Çizelgesi</vt:lpstr>
      <vt:lpstr>PowerPoint Sunusu</vt:lpstr>
      <vt:lpstr>PowerPoint Sunusu</vt:lpstr>
      <vt:lpstr>PowerPoint Sunusu</vt:lpstr>
      <vt:lpstr>PowerPoint Sunusu</vt:lpstr>
      <vt:lpstr>            Container Runtime Kernelde bulunan container özelliğini sağlayan özellikleri/teknolojileri kullanarak bir container ortamı kurmak karmaşık olabiliyor. Çünkü herşey kernel sistem çağrıları ile yapılıyor.  Bu noktada Container Runtime teknolojileri bu sistem çağrılarını kendileri düzenleyerek bize daha anlaşılabilir bir yapı sunuyor.  Docker bu noktada ortaya çıkarak bu özellikleri birleştiren ilk yapıdır. Ondan dolayı Docker, container ismiyle genelde beraber anılıyor. Ancak Docker, bir container yapısı değildir. Docker, container yapıları oluşturmaya ve yönetmeye yarayan bir komut aracıdır.</vt:lpstr>
      <vt:lpstr>Docker nedir?</vt:lpstr>
      <vt:lpstr>PowerPoint Sunusu</vt:lpstr>
      <vt:lpstr>Kullanım Alanları ve Senaryoları Yazılım Geliştirme ve Dağıtımı: Docker, yazılım geliştirme süreçlerini hızlandırır ve yazılım dağıtımını kolaylaştırır. Geliştirme ortamının hızlıca oluşturulması, test edilmesi ve paylaşılması için Docker container’ları sıkça kullanılır. Mikroservis Mimarileri: Docker, mikroservis mimarileri ile uyumlu olarak kullanılabilir. Her bir servisi izole edilmiş bir konteynerde çalıştırarak, sistemlerin daha modüler ve ölçeklenebilir olmasını sağlar. DevOps Süreçleri: Docker, DevOps süreçlerinin otomasyonu ve sürekli entegrasyon/sürekli dağıtım (CI/CD) uygulamalarında yaygın olarak kullanılır. Yazılımın geliştirme aşamalarından üretim ortamına kadar olan süreçler Docker container’ları yönetilebilir. Test Ortamları ve CI/CD Entegrasyonu: Docker, test ortamlarının hızlıca oluşturulması ve dağıtılması için ideal bir çözümdür. CI/CD araçlarıyla entegre edilerek, otomatik testlerin ve dağıtımların Docker konteynerleri üzerinde gerçekleştirilmesi sağlanabilir. Veri Analitiği ve Büyük Veri Uygulamaları: Docker, veri analitiği ve büyük veri uygulamalarında kullanılabilir. Farklı veri işleme araçlarını (Spark, Hadoop, Kafka vb.) Docker konteynerlerinde çalıştırarak, veri işleme süreçlerini kolaylaştırabilir ve hızlandırabilirsiniz. </vt:lpstr>
      <vt:lpstr>PowerPoint Sunusu</vt:lpstr>
      <vt:lpstr>Docker hakkında sunumumuzu tamamlamış bulunuyoruz.  Docker'ın temel kavramları, tarihi gelişimi, avantajları ve yaygın kullanım alanları üzerine bir yolculuk gerçekleştirdik.  Docker'ın işletmelerdeki önemi ve etkisi hakkında fikir sahibi olduk.  Docker'ın gücünü anlamak ve kullanmak için önemli bir adım attık.           Bu sunumu takip ettiğiniz için teşekkür ederiz.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Teknolojisi ile Yazılım Geliştirme: Docker'ın Temelleri ve Uygulamaları</dc:title>
  <cp:lastModifiedBy>Sedat Durmuş</cp:lastModifiedBy>
  <cp:revision>4</cp:revision>
  <dcterms:modified xsi:type="dcterms:W3CDTF">2024-03-01T06:00:10Z</dcterms:modified>
</cp:coreProperties>
</file>